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74" r:id="rId6"/>
    <p:sldId id="272" r:id="rId7"/>
    <p:sldId id="266" r:id="rId8"/>
    <p:sldId id="267" r:id="rId9"/>
    <p:sldId id="268" r:id="rId10"/>
    <p:sldId id="269" r:id="rId11"/>
    <p:sldId id="270" r:id="rId12"/>
    <p:sldId id="271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3C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87" autoAdjust="0"/>
  </p:normalViewPr>
  <p:slideViewPr>
    <p:cSldViewPr>
      <p:cViewPr varScale="1">
        <p:scale>
          <a:sx n="67" d="100"/>
          <a:sy n="67" d="100"/>
        </p:scale>
        <p:origin x="14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github.com/ralskwo/BlueMarvelGame/tree/master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ithub.com/ralskwo/PushPush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emf"/><Relationship Id="rId4" Type="http://schemas.openxmlformats.org/officeDocument/2006/relationships/image" Target="../media/image44.png"/><Relationship Id="rId9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hyperlink" Target="https://mayquartet.tistory.com/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hyperlink" Target="https://github.com/ralskwo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10.jpeg"/><Relationship Id="rId10" Type="http://schemas.openxmlformats.org/officeDocument/2006/relationships/hyperlink" Target="https://github.com/ralskwo/MySNS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10.jpeg"/><Relationship Id="rId10" Type="http://schemas.openxmlformats.org/officeDocument/2006/relationships/hyperlink" Target="https://github.com/ralskwo/MySNS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jpeg"/><Relationship Id="rId5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lskwo/MyGames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hyperlink" Target="https://github.com/ralskwo/FireAlarmSystem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ralskwo/BlueMarvelGame/tree/mas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22028" y="0"/>
            <a:ext cx="14363687" cy="10285714"/>
            <a:chOff x="3922028" y="0"/>
            <a:chExt cx="1436368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28" y="0"/>
              <a:ext cx="14363687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44055" y="7661998"/>
            <a:ext cx="12756726" cy="30685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3400" dirty="0">
                <a:solidFill>
                  <a:srgbClr val="FFFFFF"/>
                </a:solidFill>
                <a:latin typeface="Noto Sans CJK KR Black" pitchFamily="34" charset="0"/>
                <a:cs typeface="Noto Sans CJK KR Black" pitchFamily="34" charset="0"/>
              </a:rPr>
              <a:t>Portfolio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02061" y="4843572"/>
            <a:ext cx="3774101" cy="83712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Software Engineer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9770" y="537966"/>
            <a:ext cx="617142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2019 ~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29770" y="9433419"/>
            <a:ext cx="617142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Regular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Regular" pitchFamily="34" charset="0"/>
              </a:rPr>
              <a:t> Kim</a:t>
            </a:r>
            <a:r>
              <a:rPr lang="ko-KR" altLang="en-US" dirty="0">
                <a:solidFill>
                  <a:srgbClr val="000000"/>
                </a:solidFill>
                <a:latin typeface="Noto Sans CJK KR Regular" pitchFamily="34" charset="0"/>
              </a:rPr>
              <a:t> 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 rot="5400000">
            <a:off x="15724648" y="2263066"/>
            <a:ext cx="5586718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www.miri_portfolio.com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273370" y="8764089"/>
            <a:ext cx="327736" cy="854062"/>
            <a:chOff x="17273370" y="8764089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73370" y="8764089"/>
              <a:ext cx="327735" cy="327735"/>
              <a:chOff x="17273370" y="8764089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0" y="8764089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73371" y="9290416"/>
              <a:ext cx="327735" cy="327735"/>
              <a:chOff x="17273371" y="9290416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273371" y="9290416"/>
                <a:ext cx="327735" cy="32773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다리꼴 36">
            <a:extLst>
              <a:ext uri="{FF2B5EF4-FFF2-40B4-BE49-F238E27FC236}">
                <a16:creationId xmlns:a16="http://schemas.microsoft.com/office/drawing/2014/main" id="{8EB9F5ED-ED2F-4244-AD97-4A90848235F0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Snake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Game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48399" y="7501137"/>
            <a:ext cx="10714117" cy="214878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Term Project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length of the tail increases when an item is acquired.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If you hit a wall or your tail, you'll die.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Stores and displays the current score, previous score, and highest score.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2019.05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2019.06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42469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F646F1-210E-48D7-AEC7-86827F2FBEDD}"/>
              </a:ext>
            </a:extLst>
          </p:cNvPr>
          <p:cNvSpPr txBox="1"/>
          <p:nvPr/>
        </p:nvSpPr>
        <p:spPr>
          <a:xfrm>
            <a:off x="9329689" y="291792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 Scene</a:t>
            </a:r>
            <a:endParaRPr lang="ko-KR" altLang="en-US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ED91CB58-6E28-4C90-A667-BC405C960261}"/>
              </a:ext>
            </a:extLst>
          </p:cNvPr>
          <p:cNvSpPr txBox="1"/>
          <p:nvPr/>
        </p:nvSpPr>
        <p:spPr>
          <a:xfrm>
            <a:off x="9677400" y="9791700"/>
            <a:ext cx="8442941" cy="304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4"/>
              </a:rPr>
              <a:t>https://github.com/ralskwo/BlueMarvelGame/tree/master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D2CB294-E993-45E1-BFA4-B793E4D56C82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EC686-68FA-477E-AF5C-A3E415729F34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A2C94FA7-EFD2-4BAA-8C1C-EF840BC26F0D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A0B441A8-16BE-4824-BE12-B185A5175DEF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12C42C73-F00F-45F2-B953-9FB43D74BFBF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B966EA89-DF68-4477-A6E6-1F97C3DA96D9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1980E079-36CA-4D10-B9D6-1B373943A2DD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46AABD-0DD7-404B-ACC6-B8CA8FF9D438}"/>
              </a:ext>
            </a:extLst>
          </p:cNvPr>
          <p:cNvSpPr txBox="1"/>
          <p:nvPr/>
        </p:nvSpPr>
        <p:spPr>
          <a:xfrm>
            <a:off x="6306211" y="4047884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InGame</a:t>
            </a:r>
            <a:r>
              <a:rPr lang="en-US" altLang="ko-KR" dirty="0"/>
              <a:t> Scene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A606D4-E2BA-4292-97C7-F31B81CDBD3B}"/>
              </a:ext>
            </a:extLst>
          </p:cNvPr>
          <p:cNvSpPr txBox="1"/>
          <p:nvPr/>
        </p:nvSpPr>
        <p:spPr>
          <a:xfrm>
            <a:off x="12109136" y="4100414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Ending Scene</a:t>
            </a:r>
            <a:endParaRPr lang="ko-KR" altLang="en-US" dirty="0"/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B439F668-4685-4BDC-B6D2-71C50AD25A78}"/>
              </a:ext>
            </a:extLst>
          </p:cNvPr>
          <p:cNvSpPr txBox="1"/>
          <p:nvPr/>
        </p:nvSpPr>
        <p:spPr>
          <a:xfrm>
            <a:off x="2477171" y="5845876"/>
            <a:ext cx="3390230" cy="973673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It's a snake game where your tail gets longer when you eat an item.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2E672-F15E-4EBC-B5AB-A2562D6428F4}"/>
              </a:ext>
            </a:extLst>
          </p:cNvPr>
          <p:cNvSpPr txBox="1"/>
          <p:nvPr/>
        </p:nvSpPr>
        <p:spPr>
          <a:xfrm>
            <a:off x="2462536" y="5487773"/>
            <a:ext cx="31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B4D5E2-8629-4143-AA69-F32DEE205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974" y="618237"/>
            <a:ext cx="5029144" cy="34378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E79268-A463-4BB9-8392-32B1FEC82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523" y="4417216"/>
            <a:ext cx="5029143" cy="30839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E4AC7A1-D722-4A48-9ED0-B58D9643E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7478" y="4417216"/>
            <a:ext cx="5029143" cy="3083921"/>
          </a:xfrm>
          <a:prstGeom prst="rect">
            <a:avLst/>
          </a:prstGeom>
        </p:spPr>
      </p:pic>
      <p:pic>
        <p:nvPicPr>
          <p:cNvPr id="41" name="Picture 2" descr="C 프로그래밍 아이콘 - 무료 다운로드, PNG 및 벡터">
            <a:extLst>
              <a:ext uri="{FF2B5EF4-FFF2-40B4-BE49-F238E27FC236}">
                <a16:creationId xmlns:a16="http://schemas.microsoft.com/office/drawing/2014/main" id="{5A1BE169-D9E4-4B79-85EE-AD7004B4A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346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다리꼴 36">
            <a:extLst>
              <a:ext uri="{FF2B5EF4-FFF2-40B4-BE49-F238E27FC236}">
                <a16:creationId xmlns:a16="http://schemas.microsoft.com/office/drawing/2014/main" id="{835DDE0B-ADA5-4A66-8C3F-6E19D40D202E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Push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Push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48399" y="7501137"/>
            <a:ext cx="10714117" cy="214878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It is a game that pushes □ to the position of ○.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Includes the ability to restart and revert.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You can clear the stage to raise the level or move the level directly.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Check the amount of movement.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2019.08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2019.08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42469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F646F1-210E-48D7-AEC7-86827F2FBEDD}"/>
              </a:ext>
            </a:extLst>
          </p:cNvPr>
          <p:cNvSpPr txBox="1"/>
          <p:nvPr/>
        </p:nvSpPr>
        <p:spPr>
          <a:xfrm>
            <a:off x="11605457" y="531856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 Level Scene</a:t>
            </a:r>
            <a:endParaRPr lang="ko-KR" altLang="en-US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ED91CB58-6E28-4C90-A667-BC405C960261}"/>
              </a:ext>
            </a:extLst>
          </p:cNvPr>
          <p:cNvSpPr txBox="1"/>
          <p:nvPr/>
        </p:nvSpPr>
        <p:spPr>
          <a:xfrm>
            <a:off x="12055382" y="9791058"/>
            <a:ext cx="6172200" cy="47113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4"/>
              </a:rPr>
              <a:t>https://github.com/ralskwo/PushPush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D2CB294-E993-45E1-BFA4-B793E4D56C82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EC686-68FA-477E-AF5C-A3E415729F34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A2C94FA7-EFD2-4BAA-8C1C-EF840BC26F0D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A0B441A8-16BE-4824-BE12-B185A5175DEF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12C42C73-F00F-45F2-B953-9FB43D74BFBF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B966EA89-DF68-4477-A6E6-1F97C3DA96D9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1980E079-36CA-4D10-B9D6-1B373943A2DD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46AABD-0DD7-404B-ACC6-B8CA8FF9D438}"/>
              </a:ext>
            </a:extLst>
          </p:cNvPr>
          <p:cNvSpPr txBox="1"/>
          <p:nvPr/>
        </p:nvSpPr>
        <p:spPr>
          <a:xfrm>
            <a:off x="7198675" y="3857434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InGame</a:t>
            </a:r>
            <a:r>
              <a:rPr lang="en-US" altLang="ko-KR" dirty="0"/>
              <a:t> Scene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A606D4-E2BA-4292-97C7-F31B81CDBD3B}"/>
              </a:ext>
            </a:extLst>
          </p:cNvPr>
          <p:cNvSpPr txBox="1"/>
          <p:nvPr/>
        </p:nvSpPr>
        <p:spPr>
          <a:xfrm>
            <a:off x="11599065" y="3877168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Ending Scene</a:t>
            </a:r>
            <a:endParaRPr lang="ko-KR" altLang="en-US" dirty="0"/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B439F668-4685-4BDC-B6D2-71C50AD25A78}"/>
              </a:ext>
            </a:extLst>
          </p:cNvPr>
          <p:cNvSpPr txBox="1"/>
          <p:nvPr/>
        </p:nvSpPr>
        <p:spPr>
          <a:xfrm>
            <a:off x="2477171" y="5845876"/>
            <a:ext cx="2704430" cy="973673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This is a </a:t>
            </a:r>
            <a:r>
              <a:rPr lang="en-US" dirty="0" err="1"/>
              <a:t>Sokovan</a:t>
            </a:r>
            <a:r>
              <a:rPr lang="en-US" dirty="0"/>
              <a:t> game implemented with 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2E672-F15E-4EBC-B5AB-A2562D6428F4}"/>
              </a:ext>
            </a:extLst>
          </p:cNvPr>
          <p:cNvSpPr txBox="1"/>
          <p:nvPr/>
        </p:nvSpPr>
        <p:spPr>
          <a:xfrm>
            <a:off x="2462536" y="5487773"/>
            <a:ext cx="31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EC95AC-8FEA-4BF5-94D6-73B04B76B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591" y="919429"/>
            <a:ext cx="3524250" cy="2895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EFB91E-50E5-4C5E-A097-4F4902D7B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675" y="4236778"/>
            <a:ext cx="3524250" cy="2895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AE02E78-45C4-4FE5-AE55-9902DABF1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7232" y="4228831"/>
            <a:ext cx="3524250" cy="2895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B24FCF-5FA7-468A-8B16-6D2CAF725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17232" y="919429"/>
            <a:ext cx="3524250" cy="28956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CFA0454-CE5E-46DC-A554-5D669BD05939}"/>
              </a:ext>
            </a:extLst>
          </p:cNvPr>
          <p:cNvSpPr txBox="1"/>
          <p:nvPr/>
        </p:nvSpPr>
        <p:spPr>
          <a:xfrm>
            <a:off x="7154340" y="587260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 Scene</a:t>
            </a:r>
            <a:endParaRPr lang="ko-KR" altLang="en-US" dirty="0"/>
          </a:p>
        </p:txBody>
      </p:sp>
      <p:pic>
        <p:nvPicPr>
          <p:cNvPr id="42" name="Picture 2" descr="C 프로그래밍 아이콘 - 무료 다운로드, PNG 및 벡터">
            <a:extLst>
              <a:ext uri="{FF2B5EF4-FFF2-40B4-BE49-F238E27FC236}">
                <a16:creationId xmlns:a16="http://schemas.microsoft.com/office/drawing/2014/main" id="{572571E2-6BDF-49C6-8037-62BDDA5C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510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다리꼴 30">
            <a:extLst>
              <a:ext uri="{FF2B5EF4-FFF2-40B4-BE49-F238E27FC236}">
                <a16:creationId xmlns:a16="http://schemas.microsoft.com/office/drawing/2014/main" id="{074C4381-2EAE-404E-B4DD-AD915FBC0896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Knot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Specialist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18810" y="7817605"/>
            <a:ext cx="9408765" cy="2228079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Omega Tool was used to create promotional websites.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 used the </a:t>
            </a:r>
            <a:r>
              <a:rPr lang="en-US" dirty="0" err="1"/>
              <a:t>Omeka</a:t>
            </a:r>
            <a:r>
              <a:rPr lang="en-US" dirty="0"/>
              <a:t> tool to define metadata and to define the connection relationship of the data.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 designed the homepage by writing simple Html and </a:t>
            </a:r>
            <a:r>
              <a:rPr lang="en-US" dirty="0" err="1"/>
              <a:t>Css</a:t>
            </a:r>
            <a:r>
              <a:rPr lang="en-US" dirty="0"/>
              <a:t> code.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2019.10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2019.12</a:t>
            </a:r>
            <a:endParaRPr lang="en-US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27810" y="6190867"/>
            <a:ext cx="1739187" cy="1548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Yeeun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Hyunjoo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Lee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Chaebin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Huh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42469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6049595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4FD8463E-EA66-4130-9C6B-371A76618739}"/>
              </a:ext>
            </a:extLst>
          </p:cNvPr>
          <p:cNvSpPr txBox="1"/>
          <p:nvPr/>
        </p:nvSpPr>
        <p:spPr>
          <a:xfrm>
            <a:off x="927810" y="8073955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3289-C1C2-477A-9371-A48E39B3FF16}"/>
              </a:ext>
            </a:extLst>
          </p:cNvPr>
          <p:cNvSpPr txBox="1"/>
          <p:nvPr/>
        </p:nvSpPr>
        <p:spPr>
          <a:xfrm>
            <a:off x="955321" y="8485372"/>
            <a:ext cx="2096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Coding website with </a:t>
            </a:r>
            <a:r>
              <a:rPr lang="en-US" altLang="ko-KR" dirty="0" err="1"/>
              <a:t>Omeka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Collecting Data</a:t>
            </a:r>
            <a:endParaRPr lang="ko-KR" altLang="en-US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2E000B7-FE1E-49FA-B9B1-624B4ABAEAA9}"/>
              </a:ext>
            </a:extLst>
          </p:cNvPr>
          <p:cNvSpPr/>
          <p:nvPr/>
        </p:nvSpPr>
        <p:spPr>
          <a:xfrm>
            <a:off x="955321" y="9471085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08A0C22F-DBF7-4EC3-AF7F-0D16537FE167}"/>
              </a:ext>
            </a:extLst>
          </p:cNvPr>
          <p:cNvSpPr/>
          <p:nvPr/>
        </p:nvSpPr>
        <p:spPr>
          <a:xfrm>
            <a:off x="1207362" y="9471085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C6376023-D904-467B-8523-3EAC855C23B5}"/>
              </a:ext>
            </a:extLst>
          </p:cNvPr>
          <p:cNvSpPr/>
          <p:nvPr/>
        </p:nvSpPr>
        <p:spPr>
          <a:xfrm>
            <a:off x="1459403" y="9471085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E554A830-8B9E-435D-B23C-8391251B1F59}"/>
              </a:ext>
            </a:extLst>
          </p:cNvPr>
          <p:cNvSpPr/>
          <p:nvPr/>
        </p:nvSpPr>
        <p:spPr>
          <a:xfrm>
            <a:off x="1710465" y="9471085"/>
            <a:ext cx="360000" cy="270000"/>
          </a:xfrm>
          <a:prstGeom prst="parallelogram">
            <a:avLst>
              <a:gd name="adj" fmla="val 49255"/>
            </a:avLst>
          </a:prstGeom>
          <a:solidFill>
            <a:schemeClr val="bg1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4C3487B3-2D78-4BF8-AEA8-60D61E7BEC6F}"/>
              </a:ext>
            </a:extLst>
          </p:cNvPr>
          <p:cNvSpPr/>
          <p:nvPr/>
        </p:nvSpPr>
        <p:spPr>
          <a:xfrm>
            <a:off x="1963321" y="9471085"/>
            <a:ext cx="360000" cy="270000"/>
          </a:xfrm>
          <a:prstGeom prst="parallelogram">
            <a:avLst>
              <a:gd name="adj" fmla="val 49255"/>
            </a:avLst>
          </a:prstGeom>
          <a:solidFill>
            <a:schemeClr val="bg1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HTML - Wikipedia">
            <a:extLst>
              <a:ext uri="{FF2B5EF4-FFF2-40B4-BE49-F238E27FC236}">
                <a16:creationId xmlns:a16="http://schemas.microsoft.com/office/drawing/2014/main" id="{33649266-B739-448A-AA6F-8F727AEF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SS] html 에 css 를 적용하는 3가지 방법">
            <a:extLst>
              <a:ext uri="{FF2B5EF4-FFF2-40B4-BE49-F238E27FC236}">
                <a16:creationId xmlns:a16="http://schemas.microsoft.com/office/drawing/2014/main" id="{9B788AF5-81FB-409B-A41C-53B1D9B3C3AB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t="6664" r="15824" b="6792"/>
          <a:stretch/>
        </p:blipFill>
        <p:spPr bwMode="auto">
          <a:xfrm>
            <a:off x="2088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meka - Wikipedia">
            <a:extLst>
              <a:ext uri="{FF2B5EF4-FFF2-40B4-BE49-F238E27FC236}">
                <a16:creationId xmlns:a16="http://schemas.microsoft.com/office/drawing/2014/main" id="{992AC9A0-3910-46FE-8224-9C55694B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9DA7E8-13B5-4CE5-90FE-92D037A6A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008" y="615896"/>
            <a:ext cx="5010849" cy="7087589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B593ED-C5FD-47D3-A120-CAC88EB8D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0243" y="615896"/>
            <a:ext cx="3499773" cy="2477942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E03249B-530D-4E71-BA52-BDD63B987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4739" y="2638951"/>
            <a:ext cx="3896943" cy="2752038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F4DD70-71F7-4383-9005-D1964D5614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5420" y="4936101"/>
            <a:ext cx="3837474" cy="274308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44" name="Object 6">
            <a:extLst>
              <a:ext uri="{FF2B5EF4-FFF2-40B4-BE49-F238E27FC236}">
                <a16:creationId xmlns:a16="http://schemas.microsoft.com/office/drawing/2014/main" id="{02BACD7C-A482-46D3-929A-FFA764E6F404}"/>
              </a:ext>
            </a:extLst>
          </p:cNvPr>
          <p:cNvSpPr txBox="1"/>
          <p:nvPr/>
        </p:nvSpPr>
        <p:spPr>
          <a:xfrm>
            <a:off x="2477170" y="5845876"/>
            <a:ext cx="3771229" cy="909441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This is a project to introduce the Korean traditional crafts,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Knotjang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  <a:endParaRPr lang="en-US" altLang="ko-KR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CDECD6-C3C9-41C4-BC2F-264DC2507EC4}"/>
              </a:ext>
            </a:extLst>
          </p:cNvPr>
          <p:cNvSpPr txBox="1"/>
          <p:nvPr/>
        </p:nvSpPr>
        <p:spPr>
          <a:xfrm>
            <a:off x="2462536" y="5487773"/>
            <a:ext cx="31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6947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다리꼴 4">
            <a:extLst>
              <a:ext uri="{FF2B5EF4-FFF2-40B4-BE49-F238E27FC236}">
                <a16:creationId xmlns:a16="http://schemas.microsoft.com/office/drawing/2014/main" id="{6EEA5987-17C2-4CC4-BADE-C8B2EFE0E693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169593" y="5306598"/>
            <a:ext cx="8356053" cy="9524"/>
            <a:chOff x="7169593" y="5306598"/>
            <a:chExt cx="8356053" cy="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7169593" y="5306598"/>
              <a:ext cx="8356053" cy="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19658" y="769134"/>
            <a:ext cx="7920877" cy="19053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300" kern="0" spc="-3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About Me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1777590" y="1207866"/>
            <a:ext cx="6041292" cy="2487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EDUCATION</a:t>
            </a:r>
            <a:endParaRPr lang="en-US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1772682" y="4197832"/>
            <a:ext cx="5697231" cy="2955349"/>
            <a:chOff x="11777466" y="5733511"/>
            <a:chExt cx="5697231" cy="2085406"/>
          </a:xfrm>
        </p:grpSpPr>
        <p:sp>
          <p:nvSpPr>
            <p:cNvPr id="27" name="Object 27"/>
            <p:cNvSpPr txBox="1"/>
            <p:nvPr/>
          </p:nvSpPr>
          <p:spPr>
            <a:xfrm>
              <a:off x="11777590" y="5733511"/>
              <a:ext cx="4562286" cy="42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sz="1800" dirty="0">
                  <a:solidFill>
                    <a:srgbClr val="000000"/>
                  </a:solidFill>
                  <a:latin typeface="Noto Sans CJK KR Black" pitchFamily="34" charset="0"/>
                  <a:cs typeface="Noto Sans CJK KR Black" pitchFamily="34" charset="0"/>
                </a:rPr>
                <a:t>EXPERIENCE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1777466" y="6176629"/>
              <a:ext cx="5697231" cy="1642288"/>
              <a:chOff x="11777466" y="6176629"/>
              <a:chExt cx="5697231" cy="1642288"/>
            </a:xfrm>
          </p:grpSpPr>
          <p:sp>
            <p:nvSpPr>
              <p:cNvPr id="29" name="Object 29"/>
              <p:cNvSpPr txBox="1"/>
              <p:nvPr/>
            </p:nvSpPr>
            <p:spPr>
              <a:xfrm>
                <a:off x="11903905" y="6188482"/>
                <a:ext cx="1672714" cy="163043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/>
                <a:endParaRPr lang="en-US" dirty="0"/>
              </a:p>
            </p:txBody>
          </p:sp>
          <p:sp>
            <p:nvSpPr>
              <p:cNvPr id="30" name="Object 30"/>
              <p:cNvSpPr txBox="1"/>
              <p:nvPr/>
            </p:nvSpPr>
            <p:spPr>
              <a:xfrm>
                <a:off x="11777466" y="6176629"/>
                <a:ext cx="5697231" cy="1630435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dirty="0"/>
                  <a:t>2020.04 – 2020.06) </a:t>
                </a:r>
                <a:r>
                  <a:rPr lang="en-US" dirty="0" err="1"/>
                  <a:t>FastCampus</a:t>
                </a:r>
                <a:r>
                  <a:rPr lang="en-US" dirty="0"/>
                  <a:t> : Android developing app all-in-one</a:t>
                </a:r>
              </a:p>
              <a:p>
                <a:pPr algn="just"/>
                <a:endParaRPr lang="en-US" dirty="0"/>
              </a:p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dirty="0"/>
                  <a:t>2020.06. – 2020.08) </a:t>
                </a:r>
                <a:r>
                  <a:rPr lang="en-US" dirty="0" err="1"/>
                  <a:t>FastCampus</a:t>
                </a:r>
                <a:r>
                  <a:rPr lang="en-US" dirty="0"/>
                  <a:t> : Algorithm &amp; Technical Interview</a:t>
                </a:r>
              </a:p>
              <a:p>
                <a:pPr algn="just"/>
                <a:endParaRPr lang="en-US" dirty="0"/>
              </a:p>
              <a:p>
                <a:pPr marL="285750" indent="-285750" algn="just">
                  <a:buFont typeface="Wingdings" panose="05000000000000000000" pitchFamily="2" charset="2"/>
                  <a:buChar char="l"/>
                </a:pPr>
                <a:r>
                  <a:rPr lang="en-US" dirty="0"/>
                  <a:t>2021.02. – 2021.04) </a:t>
                </a:r>
                <a:r>
                  <a:rPr lang="en-US" dirty="0" err="1"/>
                  <a:t>FastCampus</a:t>
                </a:r>
                <a:r>
                  <a:rPr lang="en-US" dirty="0"/>
                  <a:t> : Developing Game with C# and Unity</a:t>
                </a:r>
              </a:p>
            </p:txBody>
          </p:sp>
        </p:grpSp>
      </p:grpSp>
      <p:grpSp>
        <p:nvGrpSpPr>
          <p:cNvPr id="1009" name="그룹 1009"/>
          <p:cNvGrpSpPr/>
          <p:nvPr/>
        </p:nvGrpSpPr>
        <p:grpSpPr>
          <a:xfrm>
            <a:off x="11777466" y="7655313"/>
            <a:ext cx="6236309" cy="2087313"/>
            <a:chOff x="11808667" y="7781990"/>
            <a:chExt cx="6236309" cy="2087313"/>
          </a:xfrm>
        </p:grpSpPr>
        <p:sp>
          <p:nvSpPr>
            <p:cNvPr id="35" name="Object 35"/>
            <p:cNvSpPr txBox="1"/>
            <p:nvPr/>
          </p:nvSpPr>
          <p:spPr>
            <a:xfrm>
              <a:off x="11808667" y="7781990"/>
              <a:ext cx="4562286" cy="42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000000"/>
                  </a:solidFill>
                  <a:latin typeface="Noto Sans CJK KR Black" pitchFamily="34" charset="0"/>
                  <a:cs typeface="Noto Sans CJK KR Black" pitchFamily="34" charset="0"/>
                </a:rPr>
                <a:t>CONTECT</a:t>
              </a:r>
              <a:endParaRPr lang="en-US" dirty="0"/>
            </a:p>
          </p:txBody>
        </p:sp>
        <p:grpSp>
          <p:nvGrpSpPr>
            <p:cNvPr id="1010" name="그룹 1010"/>
            <p:cNvGrpSpPr/>
            <p:nvPr/>
          </p:nvGrpSpPr>
          <p:grpSpPr>
            <a:xfrm>
              <a:off x="11903905" y="8246486"/>
              <a:ext cx="6141071" cy="1622817"/>
              <a:chOff x="11903905" y="8246486"/>
              <a:chExt cx="6141071" cy="1622817"/>
            </a:xfrm>
          </p:grpSpPr>
          <p:sp>
            <p:nvSpPr>
              <p:cNvPr id="37" name="Object 37"/>
              <p:cNvSpPr txBox="1"/>
              <p:nvPr/>
            </p:nvSpPr>
            <p:spPr>
              <a:xfrm>
                <a:off x="11903905" y="8246486"/>
                <a:ext cx="1672714" cy="1622817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  <a:cs typeface="Noto Sans CJK KR Regular" pitchFamily="34" charset="0"/>
                  </a:rPr>
                  <a:t>Phone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  <a:cs typeface="Noto Sans CJK KR Regular" pitchFamily="34" charset="0"/>
                  </a:rPr>
                  <a:t>E-mail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  <a:cs typeface="Noto Sans CJK KR Regular" pitchFamily="34" charset="0"/>
                  </a:rPr>
                  <a:t>Website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</a:rPr>
                  <a:t>GitHub</a:t>
                </a:r>
                <a:endParaRPr lang="en-US" dirty="0"/>
              </a:p>
            </p:txBody>
          </p:sp>
          <p:sp>
            <p:nvSpPr>
              <p:cNvPr id="38" name="Object 38"/>
              <p:cNvSpPr txBox="1"/>
              <p:nvPr/>
            </p:nvSpPr>
            <p:spPr>
              <a:xfrm>
                <a:off x="13346762" y="8246486"/>
                <a:ext cx="4698214" cy="1559001"/>
              </a:xfrm>
              <a:prstGeom prst="rect">
                <a:avLst/>
              </a:prstGeom>
              <a:noFill/>
            </p:spPr>
            <p:txBody>
              <a:bodyPr wrap="square" rtlCol="0"/>
              <a:lstStyle/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  <a:cs typeface="Noto Sans CJK KR Regular" pitchFamily="34" charset="0"/>
                  </a:rPr>
                  <a:t>010 – 3198 - 6905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  <a:cs typeface="Noto Sans CJK KR Regular" pitchFamily="34" charset="0"/>
                  </a:rPr>
                  <a:t>ralskwo@naver.com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000000"/>
                    </a:solidFill>
                    <a:latin typeface="Noto Sans CJK KR Regular" pitchFamily="34" charset="0"/>
                    <a:cs typeface="Noto Sans CJK KR Regular" pitchFamily="34" charset="0"/>
                    <a:hlinkClick r:id="rId3"/>
                  </a:rPr>
                  <a:t>https://mayquartet.tistory.com/</a:t>
                </a:r>
                <a:endParaRPr lang="en-US" sz="1600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1600" dirty="0">
                    <a:latin typeface="Noto Sans CJK KR Regular" panose="020B0500000000000000" pitchFamily="34" charset="-127"/>
                    <a:ea typeface="Noto Sans CJK KR Regular" panose="020B0500000000000000" pitchFamily="34" charset="-127"/>
                    <a:hlinkClick r:id="rId4"/>
                  </a:rPr>
                  <a:t>https://github.com/ralskwo</a:t>
                </a:r>
                <a:endParaRPr lang="en-US" sz="1600" dirty="0">
                  <a:latin typeface="Noto Sans CJK KR Regular" panose="020B0500000000000000" pitchFamily="34" charset="-127"/>
                  <a:ea typeface="Noto Sans CJK KR Regular" panose="020B0500000000000000" pitchFamily="34" charset="-127"/>
                </a:endParaRPr>
              </a:p>
              <a:p>
                <a:pPr algn="just"/>
                <a:endParaRPr lang="en-US" sz="1600" dirty="0">
                  <a:latin typeface="Noto Sans CJK KR Black"/>
                </a:endParaRPr>
              </a:p>
            </p:txBody>
          </p:sp>
        </p:grpSp>
      </p:grpSp>
      <p:sp>
        <p:nvSpPr>
          <p:cNvPr id="41" name="Object 41"/>
          <p:cNvSpPr txBox="1"/>
          <p:nvPr/>
        </p:nvSpPr>
        <p:spPr>
          <a:xfrm>
            <a:off x="1261050" y="9192233"/>
            <a:ext cx="4447618" cy="65126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/>
              <a:t>Software Engineer</a:t>
            </a:r>
          </a:p>
          <a:p>
            <a:pPr algn="just"/>
            <a:r>
              <a:rPr lang="en-US" dirty="0" err="1"/>
              <a:t>MinGyu</a:t>
            </a:r>
            <a:r>
              <a:rPr lang="en-US" dirty="0"/>
              <a:t> Kim</a:t>
            </a:r>
          </a:p>
        </p:txBody>
      </p:sp>
      <p:grpSp>
        <p:nvGrpSpPr>
          <p:cNvPr id="1011" name="그룹 1011"/>
          <p:cNvGrpSpPr/>
          <p:nvPr/>
        </p:nvGrpSpPr>
        <p:grpSpPr>
          <a:xfrm>
            <a:off x="6273429" y="1044000"/>
            <a:ext cx="327736" cy="854062"/>
            <a:chOff x="6100243" y="1162477"/>
            <a:chExt cx="327736" cy="8540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6100243" y="1162477"/>
              <a:ext cx="327735" cy="327735"/>
              <a:chOff x="6100243" y="1162477"/>
              <a:chExt cx="327735" cy="3277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00243" y="116247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100243" y="1688804"/>
              <a:ext cx="327735" cy="327735"/>
              <a:chOff x="6100243" y="1688804"/>
              <a:chExt cx="327735" cy="32773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00243" y="1688804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06E8A67-DE64-4AC7-9A99-D4F50C20F8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26" y="2574368"/>
            <a:ext cx="4776824" cy="6356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B773A-D57A-42C4-9222-B55B2BF75560}"/>
              </a:ext>
            </a:extLst>
          </p:cNvPr>
          <p:cNvSpPr txBox="1"/>
          <p:nvPr/>
        </p:nvSpPr>
        <p:spPr>
          <a:xfrm>
            <a:off x="11777590" y="1698264"/>
            <a:ext cx="5823546" cy="2500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2011.03 - 2014.02)   </a:t>
            </a:r>
            <a:r>
              <a:rPr lang="en-US" altLang="ko-KR" dirty="0" err="1"/>
              <a:t>Bojeong</a:t>
            </a:r>
            <a:r>
              <a:rPr lang="en-US" altLang="ko-KR" dirty="0"/>
              <a:t> </a:t>
            </a:r>
            <a:r>
              <a:rPr lang="en-US" altLang="ko-KR" dirty="0" err="1"/>
              <a:t>Higschool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dirty="0"/>
              <a:t>2014.03 - 2020.08)   </a:t>
            </a:r>
            <a:r>
              <a:rPr lang="en-US" altLang="ko-KR" b="1" dirty="0" err="1"/>
              <a:t>Hansung</a:t>
            </a:r>
            <a:r>
              <a:rPr lang="en-US" altLang="ko-KR" b="1" dirty="0"/>
              <a:t> University</a:t>
            </a:r>
          </a:p>
          <a:p>
            <a:pPr marL="16573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Library and Information Science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02124"/>
                </a:solidFill>
                <a:latin typeface="Apple SD Gothic Neo"/>
              </a:rPr>
              <a:t>Computer Engineering</a:t>
            </a:r>
            <a:endParaRPr lang="en-US" altLang="ko-KR" b="1" i="0" dirty="0">
              <a:solidFill>
                <a:srgbClr val="202124"/>
              </a:solidFill>
              <a:effectLst/>
              <a:latin typeface="Apple SD Gothic Neo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grpSp>
        <p:nvGrpSpPr>
          <p:cNvPr id="149" name="그룹 1009">
            <a:extLst>
              <a:ext uri="{FF2B5EF4-FFF2-40B4-BE49-F238E27FC236}">
                <a16:creationId xmlns:a16="http://schemas.microsoft.com/office/drawing/2014/main" id="{274E388B-088B-4852-A8F7-FF1C6E779B4C}"/>
              </a:ext>
            </a:extLst>
          </p:cNvPr>
          <p:cNvGrpSpPr/>
          <p:nvPr/>
        </p:nvGrpSpPr>
        <p:grpSpPr>
          <a:xfrm>
            <a:off x="6443034" y="7199916"/>
            <a:ext cx="4729199" cy="2449442"/>
            <a:chOff x="11806181" y="7781990"/>
            <a:chExt cx="4729199" cy="1951436"/>
          </a:xfrm>
        </p:grpSpPr>
        <p:sp>
          <p:nvSpPr>
            <p:cNvPr id="150" name="Object 35">
              <a:extLst>
                <a:ext uri="{FF2B5EF4-FFF2-40B4-BE49-F238E27FC236}">
                  <a16:creationId xmlns:a16="http://schemas.microsoft.com/office/drawing/2014/main" id="{EECC8313-27C9-4B13-B37B-08C08373F888}"/>
                </a:ext>
              </a:extLst>
            </p:cNvPr>
            <p:cNvSpPr txBox="1"/>
            <p:nvPr/>
          </p:nvSpPr>
          <p:spPr>
            <a:xfrm>
              <a:off x="11808667" y="7781990"/>
              <a:ext cx="4562286" cy="42999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000000"/>
                  </a:solidFill>
                  <a:latin typeface="Noto Sans CJK KR Black" pitchFamily="34" charset="0"/>
                  <a:cs typeface="Noto Sans CJK KR Black" pitchFamily="34" charset="0"/>
                </a:rPr>
                <a:t>Certificate</a:t>
              </a:r>
              <a:endParaRPr lang="en-US" dirty="0"/>
            </a:p>
          </p:txBody>
        </p:sp>
        <p:sp>
          <p:nvSpPr>
            <p:cNvPr id="152" name="Object 37">
              <a:extLst>
                <a:ext uri="{FF2B5EF4-FFF2-40B4-BE49-F238E27FC236}">
                  <a16:creationId xmlns:a16="http://schemas.microsoft.com/office/drawing/2014/main" id="{DBCB665B-0C82-4C7F-8786-25B179505481}"/>
                </a:ext>
              </a:extLst>
            </p:cNvPr>
            <p:cNvSpPr txBox="1"/>
            <p:nvPr/>
          </p:nvSpPr>
          <p:spPr>
            <a:xfrm>
              <a:off x="11806181" y="8110609"/>
              <a:ext cx="4729199" cy="162281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b="0" i="0" dirty="0">
                  <a:solidFill>
                    <a:srgbClr val="4D5156"/>
                  </a:solidFill>
                  <a:effectLst/>
                  <a:latin typeface="Apple SD Gothic Neo"/>
                </a:rPr>
                <a:t>Engineer Information Processing (2019.11.22)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D5156"/>
                  </a:solidFill>
                  <a:latin typeface="Apple SD Gothic Neo"/>
                </a:rPr>
                <a:t>SQLD (2020.06.30)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4D5156"/>
                  </a:solidFill>
                  <a:latin typeface="Apple SD Gothic Neo"/>
                </a:rPr>
                <a:t>2</a:t>
              </a:r>
              <a:r>
                <a:rPr lang="ko-KR" altLang="en-US" dirty="0">
                  <a:solidFill>
                    <a:srgbClr val="4D5156"/>
                  </a:solidFill>
                  <a:latin typeface="Apple SD Gothic Neo"/>
                </a:rPr>
                <a:t>급 정사서 </a:t>
              </a:r>
              <a:r>
                <a:rPr lang="en-US" altLang="ko-KR" dirty="0">
                  <a:solidFill>
                    <a:srgbClr val="4D5156"/>
                  </a:solidFill>
                  <a:latin typeface="Apple SD Gothic Neo"/>
                </a:rPr>
                <a:t>(2020.08.20)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D5156"/>
                  </a:solidFill>
                  <a:latin typeface="Apple SD Gothic Neo"/>
                </a:rPr>
                <a:t>Driver’s License (2014.01.28)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4D5156"/>
                  </a:solidFill>
                  <a:latin typeface="Apple SD Gothic Neo"/>
                </a:rPr>
                <a:t>TOEIC 695 (2020.02.09)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FBBD02-F4B6-4E36-BFED-810DA1127B13}"/>
              </a:ext>
            </a:extLst>
          </p:cNvPr>
          <p:cNvGrpSpPr/>
          <p:nvPr/>
        </p:nvGrpSpPr>
        <p:grpSpPr>
          <a:xfrm>
            <a:off x="6352389" y="2574368"/>
            <a:ext cx="4658272" cy="4735271"/>
            <a:chOff x="6352389" y="2574368"/>
            <a:chExt cx="4658272" cy="4735271"/>
          </a:xfrm>
        </p:grpSpPr>
        <p:sp>
          <p:nvSpPr>
            <p:cNvPr id="11" name="Object 11"/>
            <p:cNvSpPr txBox="1"/>
            <p:nvPr/>
          </p:nvSpPr>
          <p:spPr>
            <a:xfrm>
              <a:off x="6352389" y="2574368"/>
              <a:ext cx="4570168" cy="47352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000000"/>
                  </a:solidFill>
                  <a:latin typeface="Noto Sans CJK KR Black" pitchFamily="34" charset="0"/>
                  <a:cs typeface="Noto Sans CJK KR Black" pitchFamily="34" charset="0"/>
                </a:rPr>
                <a:t>SKILLS</a:t>
              </a:r>
              <a:endParaRPr lang="en-US" dirty="0"/>
            </a:p>
          </p:txBody>
        </p:sp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BAACE29C-CF55-4FD7-B92F-D1147B3B2566}"/>
                </a:ext>
              </a:extLst>
            </p:cNvPr>
            <p:cNvSpPr/>
            <p:nvPr/>
          </p:nvSpPr>
          <p:spPr>
            <a:xfrm>
              <a:off x="7292261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8" name="Picture 4" descr="Python icon - Free download on Iconfinder">
              <a:extLst>
                <a:ext uri="{FF2B5EF4-FFF2-40B4-BE49-F238E27FC236}">
                  <a16:creationId xmlns:a16="http://schemas.microsoft.com/office/drawing/2014/main" id="{E2A1E8C7-0B88-4ADC-88D0-83884A991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520" y="410180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Kotlin - 나무위키">
              <a:extLst>
                <a:ext uri="{FF2B5EF4-FFF2-40B4-BE49-F238E27FC236}">
                  <a16:creationId xmlns:a16="http://schemas.microsoft.com/office/drawing/2014/main" id="{2F8001BC-C6BB-44D9-8B57-EC1A9BD394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7" t="16514" r="17557" b="18602"/>
            <a:stretch/>
          </p:blipFill>
          <p:spPr bwMode="auto">
            <a:xfrm>
              <a:off x="6445520" y="508732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Java Icon of Flat style - Available in SVG, PNG, EPS, AI &amp; Icon fonts">
              <a:extLst>
                <a:ext uri="{FF2B5EF4-FFF2-40B4-BE49-F238E27FC236}">
                  <a16:creationId xmlns:a16="http://schemas.microsoft.com/office/drawing/2014/main" id="{D0803F77-4835-4C80-AD5B-F01C0CE70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520" y="608426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C++ 효율 향상 시키기 (feat. 임시 객체)">
              <a:extLst>
                <a:ext uri="{FF2B5EF4-FFF2-40B4-BE49-F238E27FC236}">
                  <a16:creationId xmlns:a16="http://schemas.microsoft.com/office/drawing/2014/main" id="{5BFD8E3C-01AD-4490-A85A-0B81D10075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47" b="6947"/>
            <a:stretch/>
          </p:blipFill>
          <p:spPr bwMode="auto">
            <a:xfrm>
              <a:off x="6445520" y="3110576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A3E1D3B5-CA6F-4BC1-8FA0-29667D7F9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8614" y="508732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8B2A101-EB8A-4000-8EB8-71535C61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90635" y="6074267"/>
              <a:ext cx="720000" cy="720000"/>
            </a:xfrm>
            <a:prstGeom prst="rect">
              <a:avLst/>
            </a:prstGeom>
          </p:spPr>
        </p:pic>
        <p:sp>
          <p:nvSpPr>
            <p:cNvPr id="80" name="평행 사변형 79">
              <a:extLst>
                <a:ext uri="{FF2B5EF4-FFF2-40B4-BE49-F238E27FC236}">
                  <a16:creationId xmlns:a16="http://schemas.microsoft.com/office/drawing/2014/main" id="{4B0C1F0E-01A7-4AB5-B0D4-2ED56D18124F}"/>
                </a:ext>
              </a:extLst>
            </p:cNvPr>
            <p:cNvSpPr/>
            <p:nvPr/>
          </p:nvSpPr>
          <p:spPr>
            <a:xfrm>
              <a:off x="7544302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평행 사변형 83">
              <a:extLst>
                <a:ext uri="{FF2B5EF4-FFF2-40B4-BE49-F238E27FC236}">
                  <a16:creationId xmlns:a16="http://schemas.microsoft.com/office/drawing/2014/main" id="{0C00EC00-2853-4C64-8882-0C245FE46133}"/>
                </a:ext>
              </a:extLst>
            </p:cNvPr>
            <p:cNvSpPr/>
            <p:nvPr/>
          </p:nvSpPr>
          <p:spPr>
            <a:xfrm>
              <a:off x="7796343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평행 사변형 84">
              <a:extLst>
                <a:ext uri="{FF2B5EF4-FFF2-40B4-BE49-F238E27FC236}">
                  <a16:creationId xmlns:a16="http://schemas.microsoft.com/office/drawing/2014/main" id="{BD06859F-3D65-406C-810C-33F21E519BDA}"/>
                </a:ext>
              </a:extLst>
            </p:cNvPr>
            <p:cNvSpPr/>
            <p:nvPr/>
          </p:nvSpPr>
          <p:spPr>
            <a:xfrm>
              <a:off x="8047405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평행 사변형 85">
              <a:extLst>
                <a:ext uri="{FF2B5EF4-FFF2-40B4-BE49-F238E27FC236}">
                  <a16:creationId xmlns:a16="http://schemas.microsoft.com/office/drawing/2014/main" id="{970214A5-5A4C-495F-8E16-FE03ECC4A3B5}"/>
                </a:ext>
              </a:extLst>
            </p:cNvPr>
            <p:cNvSpPr/>
            <p:nvPr/>
          </p:nvSpPr>
          <p:spPr>
            <a:xfrm>
              <a:off x="8300261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평행 사변형 118">
              <a:extLst>
                <a:ext uri="{FF2B5EF4-FFF2-40B4-BE49-F238E27FC236}">
                  <a16:creationId xmlns:a16="http://schemas.microsoft.com/office/drawing/2014/main" id="{6E39F448-655D-492C-8A1F-90843FA63203}"/>
                </a:ext>
              </a:extLst>
            </p:cNvPr>
            <p:cNvSpPr/>
            <p:nvPr/>
          </p:nvSpPr>
          <p:spPr>
            <a:xfrm>
              <a:off x="7285378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평행 사변형 119">
              <a:extLst>
                <a:ext uri="{FF2B5EF4-FFF2-40B4-BE49-F238E27FC236}">
                  <a16:creationId xmlns:a16="http://schemas.microsoft.com/office/drawing/2014/main" id="{D87D311C-A3DA-494D-89EF-38934F463F8F}"/>
                </a:ext>
              </a:extLst>
            </p:cNvPr>
            <p:cNvSpPr/>
            <p:nvPr/>
          </p:nvSpPr>
          <p:spPr>
            <a:xfrm>
              <a:off x="7537419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평행 사변형 120">
              <a:extLst>
                <a:ext uri="{FF2B5EF4-FFF2-40B4-BE49-F238E27FC236}">
                  <a16:creationId xmlns:a16="http://schemas.microsoft.com/office/drawing/2014/main" id="{F56C8EF2-A532-4943-A0ED-92172CCD8715}"/>
                </a:ext>
              </a:extLst>
            </p:cNvPr>
            <p:cNvSpPr/>
            <p:nvPr/>
          </p:nvSpPr>
          <p:spPr>
            <a:xfrm>
              <a:off x="7789460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평행 사변형 121">
              <a:extLst>
                <a:ext uri="{FF2B5EF4-FFF2-40B4-BE49-F238E27FC236}">
                  <a16:creationId xmlns:a16="http://schemas.microsoft.com/office/drawing/2014/main" id="{13287BF5-58EE-4FDA-9766-6B41917F9D1C}"/>
                </a:ext>
              </a:extLst>
            </p:cNvPr>
            <p:cNvSpPr/>
            <p:nvPr/>
          </p:nvSpPr>
          <p:spPr>
            <a:xfrm>
              <a:off x="8040522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평행 사변형 122">
              <a:extLst>
                <a:ext uri="{FF2B5EF4-FFF2-40B4-BE49-F238E27FC236}">
                  <a16:creationId xmlns:a16="http://schemas.microsoft.com/office/drawing/2014/main" id="{26361C21-6F51-4D31-B8EF-0510C7218108}"/>
                </a:ext>
              </a:extLst>
            </p:cNvPr>
            <p:cNvSpPr/>
            <p:nvPr/>
          </p:nvSpPr>
          <p:spPr>
            <a:xfrm>
              <a:off x="8293378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평행 사변형 123">
              <a:extLst>
                <a:ext uri="{FF2B5EF4-FFF2-40B4-BE49-F238E27FC236}">
                  <a16:creationId xmlns:a16="http://schemas.microsoft.com/office/drawing/2014/main" id="{186011E2-29D2-4077-AF95-9B1AAA7FA956}"/>
                </a:ext>
              </a:extLst>
            </p:cNvPr>
            <p:cNvSpPr/>
            <p:nvPr/>
          </p:nvSpPr>
          <p:spPr>
            <a:xfrm>
              <a:off x="7285378" y="532361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평행 사변형 124">
              <a:extLst>
                <a:ext uri="{FF2B5EF4-FFF2-40B4-BE49-F238E27FC236}">
                  <a16:creationId xmlns:a16="http://schemas.microsoft.com/office/drawing/2014/main" id="{17755106-0378-4536-8541-3DB64CC60894}"/>
                </a:ext>
              </a:extLst>
            </p:cNvPr>
            <p:cNvSpPr/>
            <p:nvPr/>
          </p:nvSpPr>
          <p:spPr>
            <a:xfrm>
              <a:off x="7537419" y="532361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평행 사변형 125">
              <a:extLst>
                <a:ext uri="{FF2B5EF4-FFF2-40B4-BE49-F238E27FC236}">
                  <a16:creationId xmlns:a16="http://schemas.microsoft.com/office/drawing/2014/main" id="{D4BBDAB2-DA77-4194-9DB0-69458D559DB8}"/>
                </a:ext>
              </a:extLst>
            </p:cNvPr>
            <p:cNvSpPr/>
            <p:nvPr/>
          </p:nvSpPr>
          <p:spPr>
            <a:xfrm>
              <a:off x="7789460" y="532361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평행 사변형 126">
              <a:extLst>
                <a:ext uri="{FF2B5EF4-FFF2-40B4-BE49-F238E27FC236}">
                  <a16:creationId xmlns:a16="http://schemas.microsoft.com/office/drawing/2014/main" id="{37570173-28FC-4EF9-8872-71FBF6E9704E}"/>
                </a:ext>
              </a:extLst>
            </p:cNvPr>
            <p:cNvSpPr/>
            <p:nvPr/>
          </p:nvSpPr>
          <p:spPr>
            <a:xfrm>
              <a:off x="8040522" y="532361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평행 사변형 127">
              <a:extLst>
                <a:ext uri="{FF2B5EF4-FFF2-40B4-BE49-F238E27FC236}">
                  <a16:creationId xmlns:a16="http://schemas.microsoft.com/office/drawing/2014/main" id="{85991197-43CB-465A-87FA-7657FE996318}"/>
                </a:ext>
              </a:extLst>
            </p:cNvPr>
            <p:cNvSpPr/>
            <p:nvPr/>
          </p:nvSpPr>
          <p:spPr>
            <a:xfrm>
              <a:off x="8293378" y="532361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평행 사변형 128">
              <a:extLst>
                <a:ext uri="{FF2B5EF4-FFF2-40B4-BE49-F238E27FC236}">
                  <a16:creationId xmlns:a16="http://schemas.microsoft.com/office/drawing/2014/main" id="{E019CB92-A41D-42C0-BA31-56CB2A723965}"/>
                </a:ext>
              </a:extLst>
            </p:cNvPr>
            <p:cNvSpPr/>
            <p:nvPr/>
          </p:nvSpPr>
          <p:spPr>
            <a:xfrm>
              <a:off x="7287569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평행 사변형 129">
              <a:extLst>
                <a:ext uri="{FF2B5EF4-FFF2-40B4-BE49-F238E27FC236}">
                  <a16:creationId xmlns:a16="http://schemas.microsoft.com/office/drawing/2014/main" id="{B325EC6B-DCEE-4CFC-88E3-FCB8B27E1FFA}"/>
                </a:ext>
              </a:extLst>
            </p:cNvPr>
            <p:cNvSpPr/>
            <p:nvPr/>
          </p:nvSpPr>
          <p:spPr>
            <a:xfrm>
              <a:off x="7539610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평행 사변형 130">
              <a:extLst>
                <a:ext uri="{FF2B5EF4-FFF2-40B4-BE49-F238E27FC236}">
                  <a16:creationId xmlns:a16="http://schemas.microsoft.com/office/drawing/2014/main" id="{6D20424B-A7F2-4AF3-89DD-D790F0B00447}"/>
                </a:ext>
              </a:extLst>
            </p:cNvPr>
            <p:cNvSpPr/>
            <p:nvPr/>
          </p:nvSpPr>
          <p:spPr>
            <a:xfrm>
              <a:off x="7791651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평행 사변형 131">
              <a:extLst>
                <a:ext uri="{FF2B5EF4-FFF2-40B4-BE49-F238E27FC236}">
                  <a16:creationId xmlns:a16="http://schemas.microsoft.com/office/drawing/2014/main" id="{31ACA41E-921C-44C0-9A2A-BAF1E1B5F6D6}"/>
                </a:ext>
              </a:extLst>
            </p:cNvPr>
            <p:cNvSpPr/>
            <p:nvPr/>
          </p:nvSpPr>
          <p:spPr>
            <a:xfrm>
              <a:off x="8042713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평행 사변형 132">
              <a:extLst>
                <a:ext uri="{FF2B5EF4-FFF2-40B4-BE49-F238E27FC236}">
                  <a16:creationId xmlns:a16="http://schemas.microsoft.com/office/drawing/2014/main" id="{7219A7B0-4F7C-4908-A4B7-611A40E2DAFE}"/>
                </a:ext>
              </a:extLst>
            </p:cNvPr>
            <p:cNvSpPr/>
            <p:nvPr/>
          </p:nvSpPr>
          <p:spPr>
            <a:xfrm>
              <a:off x="8295569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평행 사변형 133">
              <a:extLst>
                <a:ext uri="{FF2B5EF4-FFF2-40B4-BE49-F238E27FC236}">
                  <a16:creationId xmlns:a16="http://schemas.microsoft.com/office/drawing/2014/main" id="{0360EF3D-20E2-4778-A720-5C54A2EFFF12}"/>
                </a:ext>
              </a:extLst>
            </p:cNvPr>
            <p:cNvSpPr/>
            <p:nvPr/>
          </p:nvSpPr>
          <p:spPr>
            <a:xfrm>
              <a:off x="9640417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평행 사변형 134">
              <a:extLst>
                <a:ext uri="{FF2B5EF4-FFF2-40B4-BE49-F238E27FC236}">
                  <a16:creationId xmlns:a16="http://schemas.microsoft.com/office/drawing/2014/main" id="{DED99DB1-DA86-4AC1-A915-944B4DEB4E0F}"/>
                </a:ext>
              </a:extLst>
            </p:cNvPr>
            <p:cNvSpPr/>
            <p:nvPr/>
          </p:nvSpPr>
          <p:spPr>
            <a:xfrm>
              <a:off x="9892458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평행 사변형 135">
              <a:extLst>
                <a:ext uri="{FF2B5EF4-FFF2-40B4-BE49-F238E27FC236}">
                  <a16:creationId xmlns:a16="http://schemas.microsoft.com/office/drawing/2014/main" id="{A7F91B3E-A6DB-4FDE-90CA-157F60662B56}"/>
                </a:ext>
              </a:extLst>
            </p:cNvPr>
            <p:cNvSpPr/>
            <p:nvPr/>
          </p:nvSpPr>
          <p:spPr>
            <a:xfrm>
              <a:off x="10144499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평행 사변형 136">
              <a:extLst>
                <a:ext uri="{FF2B5EF4-FFF2-40B4-BE49-F238E27FC236}">
                  <a16:creationId xmlns:a16="http://schemas.microsoft.com/office/drawing/2014/main" id="{D1D3A9D1-B962-40FB-817D-6E1E049809C0}"/>
                </a:ext>
              </a:extLst>
            </p:cNvPr>
            <p:cNvSpPr/>
            <p:nvPr/>
          </p:nvSpPr>
          <p:spPr>
            <a:xfrm>
              <a:off x="10395561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평행 사변형 137">
              <a:extLst>
                <a:ext uri="{FF2B5EF4-FFF2-40B4-BE49-F238E27FC236}">
                  <a16:creationId xmlns:a16="http://schemas.microsoft.com/office/drawing/2014/main" id="{FCB17931-74FE-4BDA-8891-B0F7C35EE533}"/>
                </a:ext>
              </a:extLst>
            </p:cNvPr>
            <p:cNvSpPr/>
            <p:nvPr/>
          </p:nvSpPr>
          <p:spPr>
            <a:xfrm>
              <a:off x="10648417" y="3362006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평행 사변형 138">
              <a:extLst>
                <a:ext uri="{FF2B5EF4-FFF2-40B4-BE49-F238E27FC236}">
                  <a16:creationId xmlns:a16="http://schemas.microsoft.com/office/drawing/2014/main" id="{C6228D1F-EF95-4A86-B037-2D72EBDF03C3}"/>
                </a:ext>
              </a:extLst>
            </p:cNvPr>
            <p:cNvSpPr/>
            <p:nvPr/>
          </p:nvSpPr>
          <p:spPr>
            <a:xfrm>
              <a:off x="9642661" y="532090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평행 사변형 139">
              <a:extLst>
                <a:ext uri="{FF2B5EF4-FFF2-40B4-BE49-F238E27FC236}">
                  <a16:creationId xmlns:a16="http://schemas.microsoft.com/office/drawing/2014/main" id="{B50006E3-DDFE-41CA-997F-CB91ABE9487A}"/>
                </a:ext>
              </a:extLst>
            </p:cNvPr>
            <p:cNvSpPr/>
            <p:nvPr/>
          </p:nvSpPr>
          <p:spPr>
            <a:xfrm>
              <a:off x="9894702" y="532090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평행 사변형 140">
              <a:extLst>
                <a:ext uri="{FF2B5EF4-FFF2-40B4-BE49-F238E27FC236}">
                  <a16:creationId xmlns:a16="http://schemas.microsoft.com/office/drawing/2014/main" id="{37BAE2FF-FE1F-4A78-8CD3-6123F1BF6F39}"/>
                </a:ext>
              </a:extLst>
            </p:cNvPr>
            <p:cNvSpPr/>
            <p:nvPr/>
          </p:nvSpPr>
          <p:spPr>
            <a:xfrm>
              <a:off x="10146743" y="532090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평행 사변형 141">
              <a:extLst>
                <a:ext uri="{FF2B5EF4-FFF2-40B4-BE49-F238E27FC236}">
                  <a16:creationId xmlns:a16="http://schemas.microsoft.com/office/drawing/2014/main" id="{2DAB0A8F-3CE6-40AC-BDD2-AA605783B84E}"/>
                </a:ext>
              </a:extLst>
            </p:cNvPr>
            <p:cNvSpPr/>
            <p:nvPr/>
          </p:nvSpPr>
          <p:spPr>
            <a:xfrm>
              <a:off x="10397805" y="532090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평행 사변형 142">
              <a:extLst>
                <a:ext uri="{FF2B5EF4-FFF2-40B4-BE49-F238E27FC236}">
                  <a16:creationId xmlns:a16="http://schemas.microsoft.com/office/drawing/2014/main" id="{B4CB6208-2D1C-423E-9C57-EC2D93B62DE5}"/>
                </a:ext>
              </a:extLst>
            </p:cNvPr>
            <p:cNvSpPr/>
            <p:nvPr/>
          </p:nvSpPr>
          <p:spPr>
            <a:xfrm>
              <a:off x="10650661" y="532090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평행 사변형 143">
              <a:extLst>
                <a:ext uri="{FF2B5EF4-FFF2-40B4-BE49-F238E27FC236}">
                  <a16:creationId xmlns:a16="http://schemas.microsoft.com/office/drawing/2014/main" id="{944C2CBD-FFEA-485B-8315-6EA68BE972D4}"/>
                </a:ext>
              </a:extLst>
            </p:cNvPr>
            <p:cNvSpPr/>
            <p:nvPr/>
          </p:nvSpPr>
          <p:spPr>
            <a:xfrm>
              <a:off x="9642661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평행 사변형 144">
              <a:extLst>
                <a:ext uri="{FF2B5EF4-FFF2-40B4-BE49-F238E27FC236}">
                  <a16:creationId xmlns:a16="http://schemas.microsoft.com/office/drawing/2014/main" id="{E7B513D6-4DA5-42F1-866B-AB40E12EFB7B}"/>
                </a:ext>
              </a:extLst>
            </p:cNvPr>
            <p:cNvSpPr/>
            <p:nvPr/>
          </p:nvSpPr>
          <p:spPr>
            <a:xfrm>
              <a:off x="9894702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평행 사변형 145">
              <a:extLst>
                <a:ext uri="{FF2B5EF4-FFF2-40B4-BE49-F238E27FC236}">
                  <a16:creationId xmlns:a16="http://schemas.microsoft.com/office/drawing/2014/main" id="{F66FC4D4-D960-4DAC-B7C5-B4858AA3C84D}"/>
                </a:ext>
              </a:extLst>
            </p:cNvPr>
            <p:cNvSpPr/>
            <p:nvPr/>
          </p:nvSpPr>
          <p:spPr>
            <a:xfrm>
              <a:off x="10146743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평행 사변형 146">
              <a:extLst>
                <a:ext uri="{FF2B5EF4-FFF2-40B4-BE49-F238E27FC236}">
                  <a16:creationId xmlns:a16="http://schemas.microsoft.com/office/drawing/2014/main" id="{524422E8-CAFC-454B-A87B-C43BE8A733FA}"/>
                </a:ext>
              </a:extLst>
            </p:cNvPr>
            <p:cNvSpPr/>
            <p:nvPr/>
          </p:nvSpPr>
          <p:spPr>
            <a:xfrm>
              <a:off x="10397805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평행 사변형 147">
              <a:extLst>
                <a:ext uri="{FF2B5EF4-FFF2-40B4-BE49-F238E27FC236}">
                  <a16:creationId xmlns:a16="http://schemas.microsoft.com/office/drawing/2014/main" id="{DE694D4B-14BD-46C6-870D-1C5CF149C52C}"/>
                </a:ext>
              </a:extLst>
            </p:cNvPr>
            <p:cNvSpPr/>
            <p:nvPr/>
          </p:nvSpPr>
          <p:spPr>
            <a:xfrm>
              <a:off x="10650661" y="6359878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평행 사변형 71">
              <a:extLst>
                <a:ext uri="{FF2B5EF4-FFF2-40B4-BE49-F238E27FC236}">
                  <a16:creationId xmlns:a16="http://schemas.microsoft.com/office/drawing/2014/main" id="{536BC262-B17B-4B8F-9761-6C0C2466C0DF}"/>
                </a:ext>
              </a:extLst>
            </p:cNvPr>
            <p:cNvSpPr/>
            <p:nvPr/>
          </p:nvSpPr>
          <p:spPr>
            <a:xfrm>
              <a:off x="9634636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평행 사변형 72">
              <a:extLst>
                <a:ext uri="{FF2B5EF4-FFF2-40B4-BE49-F238E27FC236}">
                  <a16:creationId xmlns:a16="http://schemas.microsoft.com/office/drawing/2014/main" id="{711094FF-AAD6-47C3-ABCB-4DF707F41737}"/>
                </a:ext>
              </a:extLst>
            </p:cNvPr>
            <p:cNvSpPr/>
            <p:nvPr/>
          </p:nvSpPr>
          <p:spPr>
            <a:xfrm>
              <a:off x="9886677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평행 사변형 73">
              <a:extLst>
                <a:ext uri="{FF2B5EF4-FFF2-40B4-BE49-F238E27FC236}">
                  <a16:creationId xmlns:a16="http://schemas.microsoft.com/office/drawing/2014/main" id="{64132860-23C8-46E1-93FE-BADAE698A5DF}"/>
                </a:ext>
              </a:extLst>
            </p:cNvPr>
            <p:cNvSpPr/>
            <p:nvPr/>
          </p:nvSpPr>
          <p:spPr>
            <a:xfrm>
              <a:off x="10138718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rgbClr val="FF0000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평행 사변형 74">
              <a:extLst>
                <a:ext uri="{FF2B5EF4-FFF2-40B4-BE49-F238E27FC236}">
                  <a16:creationId xmlns:a16="http://schemas.microsoft.com/office/drawing/2014/main" id="{188B3D1F-67E1-4CE9-B7D7-DD26FA3A8A86}"/>
                </a:ext>
              </a:extLst>
            </p:cNvPr>
            <p:cNvSpPr/>
            <p:nvPr/>
          </p:nvSpPr>
          <p:spPr>
            <a:xfrm>
              <a:off x="10389780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평행 사변형 75">
              <a:extLst>
                <a:ext uri="{FF2B5EF4-FFF2-40B4-BE49-F238E27FC236}">
                  <a16:creationId xmlns:a16="http://schemas.microsoft.com/office/drawing/2014/main" id="{B6DFACD6-9AB8-45CA-8188-85A00F1130B3}"/>
                </a:ext>
              </a:extLst>
            </p:cNvPr>
            <p:cNvSpPr/>
            <p:nvPr/>
          </p:nvSpPr>
          <p:spPr>
            <a:xfrm>
              <a:off x="10642636" y="4284644"/>
              <a:ext cx="360000" cy="270000"/>
            </a:xfrm>
            <a:prstGeom prst="parallelogram">
              <a:avLst>
                <a:gd name="adj" fmla="val 49255"/>
              </a:avLst>
            </a:prstGeom>
            <a:solidFill>
              <a:schemeClr val="bg1"/>
            </a:solidFill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9" name="Picture 2" descr="C 프로그래밍 아이콘 - 무료 다운로드, PNG 및 벡터">
            <a:extLst>
              <a:ext uri="{FF2B5EF4-FFF2-40B4-BE49-F238E27FC236}">
                <a16:creationId xmlns:a16="http://schemas.microsoft.com/office/drawing/2014/main" id="{6B3D8E48-48FC-42E4-BF07-8CBE64689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7" b="2807"/>
          <a:stretch/>
        </p:blipFill>
        <p:spPr bwMode="auto">
          <a:xfrm>
            <a:off x="8783999" y="3106319"/>
            <a:ext cx="720001" cy="72000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C# Resource의 Embedded File에 접근방법 – DAZZII">
            <a:extLst>
              <a:ext uri="{FF2B5EF4-FFF2-40B4-BE49-F238E27FC236}">
                <a16:creationId xmlns:a16="http://schemas.microsoft.com/office/drawing/2014/main" id="{CE141F71-83A5-4951-A448-E15B14B5D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6" t="19996" r="19440" b="17980"/>
          <a:stretch/>
        </p:blipFill>
        <p:spPr bwMode="auto">
          <a:xfrm>
            <a:off x="8784911" y="409527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6195" y="908359"/>
            <a:ext cx="5416394" cy="202357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9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Index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354912" y="3580838"/>
            <a:ext cx="3363600" cy="555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1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Unity Project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5400971" y="5569414"/>
            <a:ext cx="3363600" cy="5660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10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C Project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642450" y="3654860"/>
            <a:ext cx="4919048" cy="909514"/>
            <a:chOff x="8338095" y="5975181"/>
            <a:chExt cx="4919048" cy="909514"/>
          </a:xfrm>
        </p:grpSpPr>
        <p:sp>
          <p:nvSpPr>
            <p:cNvPr id="21" name="Object 21"/>
            <p:cNvSpPr txBox="1"/>
            <p:nvPr/>
          </p:nvSpPr>
          <p:spPr>
            <a:xfrm>
              <a:off x="8338095" y="5975181"/>
              <a:ext cx="3757143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>
                  <a:solidFill>
                    <a:srgbClr val="000000"/>
                  </a:solidFill>
                  <a:latin typeface="Noto Sans CJK KR Bold" pitchFamily="34" charset="0"/>
                  <a:cs typeface="Noto Sans CJK KR Bold" pitchFamily="34" charset="0"/>
                </a:rPr>
                <a:t>Virtual Archive</a:t>
              </a:r>
              <a:endParaRPr lang="en-US" dirty="0"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8338095" y="6458981"/>
              <a:ext cx="4919048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dirty="0"/>
                <a:t>Virtual Reality Museum what turns Image to Video</a:t>
              </a:r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13561498" y="3607241"/>
            <a:ext cx="3686602" cy="928562"/>
            <a:chOff x="13257143" y="5927562"/>
            <a:chExt cx="7385714" cy="928562"/>
          </a:xfrm>
        </p:grpSpPr>
        <p:sp>
          <p:nvSpPr>
            <p:cNvPr id="26" name="Object 26"/>
            <p:cNvSpPr txBox="1"/>
            <p:nvPr/>
          </p:nvSpPr>
          <p:spPr>
            <a:xfrm>
              <a:off x="13257143" y="5927562"/>
              <a:ext cx="4500000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>
                  <a:solidFill>
                    <a:srgbClr val="000000"/>
                  </a:solidFill>
                  <a:latin typeface="Noto Sans CJK KR Bold" pitchFamily="34" charset="0"/>
                  <a:cs typeface="Noto Sans CJK KR Bold" pitchFamily="34" charset="0"/>
                </a:rPr>
                <a:t>Maze of Death</a:t>
              </a:r>
              <a:endParaRPr lang="en-US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13257143" y="6430410"/>
              <a:ext cx="7385714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>
                  <a:solidFill>
                    <a:srgbClr val="000000"/>
                  </a:solidFill>
                  <a:cs typeface="Noto Sans CJK KR Regular" pitchFamily="34" charset="0"/>
                </a:rPr>
                <a:t>Escape to Maze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4403256" y="1403344"/>
            <a:ext cx="327736" cy="854062"/>
            <a:chOff x="4403256" y="1403344"/>
            <a:chExt cx="327736" cy="8540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03256" y="1403344"/>
              <a:ext cx="327735" cy="327735"/>
              <a:chOff x="4403256" y="1403344"/>
              <a:chExt cx="327735" cy="32773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403344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403256" y="1929671"/>
              <a:ext cx="327735" cy="327735"/>
              <a:chOff x="4403256" y="1929671"/>
              <a:chExt cx="327735" cy="32773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403256" y="1929671"/>
                <a:ext cx="327735" cy="32773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354912" y="5282926"/>
            <a:ext cx="11282330" cy="12309"/>
            <a:chOff x="5336688" y="5572638"/>
            <a:chExt cx="11282330" cy="1230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34000" y="3314700"/>
            <a:ext cx="11282330" cy="12309"/>
            <a:chOff x="5336688" y="1441439"/>
            <a:chExt cx="11282330" cy="123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sp>
        <p:nvSpPr>
          <p:cNvPr id="39" name="사다리꼴 38">
            <a:extLst>
              <a:ext uri="{FF2B5EF4-FFF2-40B4-BE49-F238E27FC236}">
                <a16:creationId xmlns:a16="http://schemas.microsoft.com/office/drawing/2014/main" id="{C4D481B4-6F98-426C-8096-B8627325D2F7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1011">
            <a:extLst>
              <a:ext uri="{FF2B5EF4-FFF2-40B4-BE49-F238E27FC236}">
                <a16:creationId xmlns:a16="http://schemas.microsoft.com/office/drawing/2014/main" id="{041E5585-9D4D-4384-B70C-72B40689C399}"/>
              </a:ext>
            </a:extLst>
          </p:cNvPr>
          <p:cNvGrpSpPr/>
          <p:nvPr/>
        </p:nvGrpSpPr>
        <p:grpSpPr>
          <a:xfrm>
            <a:off x="5368197" y="8235961"/>
            <a:ext cx="11282330" cy="12309"/>
            <a:chOff x="5336688" y="5572638"/>
            <a:chExt cx="11282330" cy="12309"/>
          </a:xfrm>
        </p:grpSpPr>
        <p:pic>
          <p:nvPicPr>
            <p:cNvPr id="41" name="Object 48">
              <a:extLst>
                <a:ext uri="{FF2B5EF4-FFF2-40B4-BE49-F238E27FC236}">
                  <a16:creationId xmlns:a16="http://schemas.microsoft.com/office/drawing/2014/main" id="{93896C83-1157-4C7B-8A14-98C4C5F3D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5572638"/>
              <a:ext cx="11282330" cy="12309"/>
            </a:xfrm>
            <a:prstGeom prst="rect">
              <a:avLst/>
            </a:prstGeom>
          </p:spPr>
        </p:pic>
      </p:grpSp>
      <p:grpSp>
        <p:nvGrpSpPr>
          <p:cNvPr id="58" name="그룹 1001">
            <a:extLst>
              <a:ext uri="{FF2B5EF4-FFF2-40B4-BE49-F238E27FC236}">
                <a16:creationId xmlns:a16="http://schemas.microsoft.com/office/drawing/2014/main" id="{6B452866-2C94-4126-AC91-114E0B3C1340}"/>
              </a:ext>
            </a:extLst>
          </p:cNvPr>
          <p:cNvGrpSpPr/>
          <p:nvPr/>
        </p:nvGrpSpPr>
        <p:grpSpPr>
          <a:xfrm>
            <a:off x="8688509" y="5649701"/>
            <a:ext cx="7014286" cy="1092851"/>
            <a:chOff x="8338095" y="1736152"/>
            <a:chExt cx="7014286" cy="1092851"/>
          </a:xfrm>
        </p:grpSpPr>
        <p:sp>
          <p:nvSpPr>
            <p:cNvPr id="59" name="Object 6">
              <a:extLst>
                <a:ext uri="{FF2B5EF4-FFF2-40B4-BE49-F238E27FC236}">
                  <a16:creationId xmlns:a16="http://schemas.microsoft.com/office/drawing/2014/main" id="{8C726021-CFCA-4123-A2F2-27AEAF625CE7}"/>
                </a:ext>
              </a:extLst>
            </p:cNvPr>
            <p:cNvSpPr txBox="1"/>
            <p:nvPr/>
          </p:nvSpPr>
          <p:spPr>
            <a:xfrm>
              <a:off x="8338095" y="1736152"/>
              <a:ext cx="7014286" cy="41614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>
                  <a:solidFill>
                    <a:srgbClr val="000000"/>
                  </a:solidFill>
                  <a:latin typeface="Noto Sans CJK KR Bold" pitchFamily="34" charset="0"/>
                </a:rPr>
                <a:t>Fire Alarm System</a:t>
              </a:r>
              <a:endParaRPr lang="en-US" dirty="0"/>
            </a:p>
          </p:txBody>
        </p:sp>
        <p:sp>
          <p:nvSpPr>
            <p:cNvPr id="60" name="Object 7">
              <a:extLst>
                <a:ext uri="{FF2B5EF4-FFF2-40B4-BE49-F238E27FC236}">
                  <a16:creationId xmlns:a16="http://schemas.microsoft.com/office/drawing/2014/main" id="{5BD9DCDD-E048-4958-9804-FCA032D6C2BE}"/>
                </a:ext>
              </a:extLst>
            </p:cNvPr>
            <p:cNvSpPr txBox="1"/>
            <p:nvPr/>
          </p:nvSpPr>
          <p:spPr>
            <a:xfrm>
              <a:off x="8338095" y="2212667"/>
              <a:ext cx="3757143" cy="6163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>
                  <a:solidFill>
                    <a:srgbClr val="000000"/>
                  </a:solidFill>
                  <a:cs typeface="Noto Sans CJK KR Regular" pitchFamily="34" charset="0"/>
                </a:rPr>
                <a:t>Fire Alarm System with Raspberry Pi</a:t>
              </a:r>
            </a:p>
            <a:p>
              <a:pPr algn="just"/>
              <a:endParaRPr lang="en-US" dirty="0"/>
            </a:p>
          </p:txBody>
        </p:sp>
      </p:grpSp>
      <p:grpSp>
        <p:nvGrpSpPr>
          <p:cNvPr id="61" name="그룹 1002">
            <a:extLst>
              <a:ext uri="{FF2B5EF4-FFF2-40B4-BE49-F238E27FC236}">
                <a16:creationId xmlns:a16="http://schemas.microsoft.com/office/drawing/2014/main" id="{6FF3A5E1-010A-4AB7-9B14-DD0CAA14962C}"/>
              </a:ext>
            </a:extLst>
          </p:cNvPr>
          <p:cNvGrpSpPr/>
          <p:nvPr/>
        </p:nvGrpSpPr>
        <p:grpSpPr>
          <a:xfrm>
            <a:off x="13607557" y="5649701"/>
            <a:ext cx="4142639" cy="902229"/>
            <a:chOff x="13257143" y="1736152"/>
            <a:chExt cx="7385714" cy="902229"/>
          </a:xfrm>
        </p:grpSpPr>
        <p:sp>
          <p:nvSpPr>
            <p:cNvPr id="62" name="Object 11">
              <a:extLst>
                <a:ext uri="{FF2B5EF4-FFF2-40B4-BE49-F238E27FC236}">
                  <a16:creationId xmlns:a16="http://schemas.microsoft.com/office/drawing/2014/main" id="{EA8EAAD5-BC08-4A9D-AEC8-6A055BE0F9BA}"/>
                </a:ext>
              </a:extLst>
            </p:cNvPr>
            <p:cNvSpPr txBox="1"/>
            <p:nvPr/>
          </p:nvSpPr>
          <p:spPr>
            <a:xfrm>
              <a:off x="13257143" y="1736152"/>
              <a:ext cx="7385714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>
                  <a:solidFill>
                    <a:srgbClr val="000000"/>
                  </a:solidFill>
                  <a:latin typeface="Noto Sans CJK KR Bold" pitchFamily="34" charset="0"/>
                  <a:cs typeface="Noto Sans CJK KR Bold" pitchFamily="34" charset="0"/>
                </a:rPr>
                <a:t>Blue Marvel</a:t>
              </a:r>
              <a:endParaRPr lang="en-US" dirty="0"/>
            </a:p>
          </p:txBody>
        </p:sp>
        <p:sp>
          <p:nvSpPr>
            <p:cNvPr id="63" name="Object 12">
              <a:extLst>
                <a:ext uri="{FF2B5EF4-FFF2-40B4-BE49-F238E27FC236}">
                  <a16:creationId xmlns:a16="http://schemas.microsoft.com/office/drawing/2014/main" id="{436D73AF-A9D8-4258-BE4E-6FF43333D334}"/>
                </a:ext>
              </a:extLst>
            </p:cNvPr>
            <p:cNvSpPr txBox="1"/>
            <p:nvPr/>
          </p:nvSpPr>
          <p:spPr>
            <a:xfrm>
              <a:off x="13257143" y="2212667"/>
              <a:ext cx="7385714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/>
                <a:t>implements the Blue Marble game with C.</a:t>
              </a:r>
              <a:endParaRPr lang="en-US" dirty="0"/>
            </a:p>
          </p:txBody>
        </p:sp>
      </p:grpSp>
      <p:grpSp>
        <p:nvGrpSpPr>
          <p:cNvPr id="64" name="그룹 1003">
            <a:extLst>
              <a:ext uri="{FF2B5EF4-FFF2-40B4-BE49-F238E27FC236}">
                <a16:creationId xmlns:a16="http://schemas.microsoft.com/office/drawing/2014/main" id="{1A72218C-7959-48CA-8B5D-F6DAA9E0A850}"/>
              </a:ext>
            </a:extLst>
          </p:cNvPr>
          <p:cNvGrpSpPr/>
          <p:nvPr/>
        </p:nvGrpSpPr>
        <p:grpSpPr>
          <a:xfrm>
            <a:off x="8677623" y="6845396"/>
            <a:ext cx="4195773" cy="909523"/>
            <a:chOff x="8338095" y="3496467"/>
            <a:chExt cx="7385714" cy="909523"/>
          </a:xfrm>
        </p:grpSpPr>
        <p:sp>
          <p:nvSpPr>
            <p:cNvPr id="65" name="Object 16">
              <a:extLst>
                <a:ext uri="{FF2B5EF4-FFF2-40B4-BE49-F238E27FC236}">
                  <a16:creationId xmlns:a16="http://schemas.microsoft.com/office/drawing/2014/main" id="{DA3F3C45-E6FE-41B4-953D-96DC0C62E16D}"/>
                </a:ext>
              </a:extLst>
            </p:cNvPr>
            <p:cNvSpPr txBox="1"/>
            <p:nvPr/>
          </p:nvSpPr>
          <p:spPr>
            <a:xfrm>
              <a:off x="8338095" y="3496467"/>
              <a:ext cx="7385714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>
                  <a:solidFill>
                    <a:srgbClr val="000000"/>
                  </a:solidFill>
                  <a:latin typeface="Noto Sans CJK KR Bold" pitchFamily="34" charset="0"/>
                  <a:cs typeface="Noto Sans CJK KR Bold" pitchFamily="34" charset="0"/>
                </a:rPr>
                <a:t>Snake Game</a:t>
              </a:r>
              <a:endParaRPr lang="en-US" dirty="0"/>
            </a:p>
          </p:txBody>
        </p:sp>
        <p:sp>
          <p:nvSpPr>
            <p:cNvPr id="66" name="Object 17">
              <a:extLst>
                <a:ext uri="{FF2B5EF4-FFF2-40B4-BE49-F238E27FC236}">
                  <a16:creationId xmlns:a16="http://schemas.microsoft.com/office/drawing/2014/main" id="{D3284039-3092-4FC0-9BA4-6DEA0A30F1F1}"/>
                </a:ext>
              </a:extLst>
            </p:cNvPr>
            <p:cNvSpPr txBox="1"/>
            <p:nvPr/>
          </p:nvSpPr>
          <p:spPr>
            <a:xfrm>
              <a:off x="8338095" y="3980276"/>
              <a:ext cx="7385714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/>
                <a:t>your tail gets longer when you eat an item</a:t>
              </a:r>
              <a:endParaRPr lang="en-US" dirty="0"/>
            </a:p>
          </p:txBody>
        </p:sp>
      </p:grpSp>
      <p:grpSp>
        <p:nvGrpSpPr>
          <p:cNvPr id="67" name="그룹 1007">
            <a:extLst>
              <a:ext uri="{FF2B5EF4-FFF2-40B4-BE49-F238E27FC236}">
                <a16:creationId xmlns:a16="http://schemas.microsoft.com/office/drawing/2014/main" id="{514DAF95-466F-4594-B38A-4A8104A7E23D}"/>
              </a:ext>
            </a:extLst>
          </p:cNvPr>
          <p:cNvGrpSpPr/>
          <p:nvPr/>
        </p:nvGrpSpPr>
        <p:grpSpPr>
          <a:xfrm>
            <a:off x="13596671" y="6845396"/>
            <a:ext cx="3651429" cy="909523"/>
            <a:chOff x="13257143" y="3496467"/>
            <a:chExt cx="7385714" cy="909523"/>
          </a:xfrm>
        </p:grpSpPr>
        <p:sp>
          <p:nvSpPr>
            <p:cNvPr id="68" name="Object 36">
              <a:extLst>
                <a:ext uri="{FF2B5EF4-FFF2-40B4-BE49-F238E27FC236}">
                  <a16:creationId xmlns:a16="http://schemas.microsoft.com/office/drawing/2014/main" id="{83415FFF-4E4B-4012-A00D-AC751A766C79}"/>
                </a:ext>
              </a:extLst>
            </p:cNvPr>
            <p:cNvSpPr txBox="1"/>
            <p:nvPr/>
          </p:nvSpPr>
          <p:spPr>
            <a:xfrm>
              <a:off x="13257143" y="3496467"/>
              <a:ext cx="3757143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>
                  <a:solidFill>
                    <a:srgbClr val="000000"/>
                  </a:solidFill>
                  <a:latin typeface="Noto Sans CJK KR Bold" pitchFamily="34" charset="0"/>
                  <a:cs typeface="Noto Sans CJK KR Bold" pitchFamily="34" charset="0"/>
                </a:rPr>
                <a:t>Push Push</a:t>
              </a:r>
              <a:endParaRPr lang="en-US" dirty="0"/>
            </a:p>
          </p:txBody>
        </p:sp>
        <p:sp>
          <p:nvSpPr>
            <p:cNvPr id="69" name="Object 37">
              <a:extLst>
                <a:ext uri="{FF2B5EF4-FFF2-40B4-BE49-F238E27FC236}">
                  <a16:creationId xmlns:a16="http://schemas.microsoft.com/office/drawing/2014/main" id="{97AF5869-9756-400B-B81A-E6742E46C0B6}"/>
                </a:ext>
              </a:extLst>
            </p:cNvPr>
            <p:cNvSpPr txBox="1"/>
            <p:nvPr/>
          </p:nvSpPr>
          <p:spPr>
            <a:xfrm>
              <a:off x="13257143" y="3980276"/>
              <a:ext cx="7385714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/>
                <a:t>Sokovan game implemented with C.</a:t>
              </a:r>
              <a:endParaRPr lang="en-US" dirty="0"/>
            </a:p>
          </p:txBody>
        </p:sp>
      </p:grpSp>
      <p:sp>
        <p:nvSpPr>
          <p:cNvPr id="70" name="Object 4">
            <a:extLst>
              <a:ext uri="{FF2B5EF4-FFF2-40B4-BE49-F238E27FC236}">
                <a16:creationId xmlns:a16="http://schemas.microsoft.com/office/drawing/2014/main" id="{5FFDD89D-3A6E-4F30-A4E1-D9D538505171}"/>
              </a:ext>
            </a:extLst>
          </p:cNvPr>
          <p:cNvSpPr txBox="1"/>
          <p:nvPr/>
        </p:nvSpPr>
        <p:spPr>
          <a:xfrm>
            <a:off x="5400971" y="8524907"/>
            <a:ext cx="3363600" cy="5660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10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Web Project</a:t>
            </a:r>
            <a:endParaRPr lang="en-US" dirty="0"/>
          </a:p>
        </p:txBody>
      </p:sp>
      <p:grpSp>
        <p:nvGrpSpPr>
          <p:cNvPr id="71" name="그룹 1001">
            <a:extLst>
              <a:ext uri="{FF2B5EF4-FFF2-40B4-BE49-F238E27FC236}">
                <a16:creationId xmlns:a16="http://schemas.microsoft.com/office/drawing/2014/main" id="{C8FD7958-632F-46D7-9133-D2025DCD8877}"/>
              </a:ext>
            </a:extLst>
          </p:cNvPr>
          <p:cNvGrpSpPr/>
          <p:nvPr/>
        </p:nvGrpSpPr>
        <p:grpSpPr>
          <a:xfrm>
            <a:off x="8688509" y="8590427"/>
            <a:ext cx="4032487" cy="1092851"/>
            <a:chOff x="8338095" y="1736152"/>
            <a:chExt cx="6758848" cy="1092851"/>
          </a:xfrm>
        </p:grpSpPr>
        <p:sp>
          <p:nvSpPr>
            <p:cNvPr id="72" name="Object 6">
              <a:extLst>
                <a:ext uri="{FF2B5EF4-FFF2-40B4-BE49-F238E27FC236}">
                  <a16:creationId xmlns:a16="http://schemas.microsoft.com/office/drawing/2014/main" id="{5CFCA832-CF47-4146-BD09-2FA4BCF58273}"/>
                </a:ext>
              </a:extLst>
            </p:cNvPr>
            <p:cNvSpPr txBox="1"/>
            <p:nvPr/>
          </p:nvSpPr>
          <p:spPr>
            <a:xfrm>
              <a:off x="8338095" y="1736152"/>
              <a:ext cx="3438161" cy="367615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>
                  <a:solidFill>
                    <a:srgbClr val="000000"/>
                  </a:solidFill>
                  <a:latin typeface="Noto Sans CJK KR Bold" pitchFamily="34" charset="0"/>
                </a:rPr>
                <a:t>Knot Specialist</a:t>
              </a:r>
              <a:endParaRPr lang="en-US" dirty="0"/>
            </a:p>
          </p:txBody>
        </p:sp>
        <p:sp>
          <p:nvSpPr>
            <p:cNvPr id="73" name="Object 7">
              <a:extLst>
                <a:ext uri="{FF2B5EF4-FFF2-40B4-BE49-F238E27FC236}">
                  <a16:creationId xmlns:a16="http://schemas.microsoft.com/office/drawing/2014/main" id="{520439C5-7417-4F18-B70E-79BD7B52969A}"/>
                </a:ext>
              </a:extLst>
            </p:cNvPr>
            <p:cNvSpPr txBox="1"/>
            <p:nvPr/>
          </p:nvSpPr>
          <p:spPr>
            <a:xfrm>
              <a:off x="8338095" y="2212667"/>
              <a:ext cx="6758848" cy="61633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b="0" i="0" dirty="0">
                  <a:solidFill>
                    <a:srgbClr val="000000"/>
                  </a:solidFill>
                  <a:effectLst/>
                  <a:latin typeface="Noto Sans"/>
                </a:rPr>
                <a:t>introduce the Korean traditional crafts, </a:t>
              </a:r>
              <a:r>
                <a:rPr lang="en-US" altLang="ko-KR" b="0" i="0" dirty="0" err="1">
                  <a:solidFill>
                    <a:srgbClr val="000000"/>
                  </a:solidFill>
                  <a:effectLst/>
                  <a:latin typeface="Noto Sans"/>
                </a:rPr>
                <a:t>Knotjang</a:t>
              </a:r>
              <a:r>
                <a:rPr lang="en-US" altLang="ko-KR" b="0" i="0" dirty="0">
                  <a:solidFill>
                    <a:srgbClr val="000000"/>
                  </a:solidFill>
                  <a:effectLst/>
                  <a:latin typeface="Noto Sans"/>
                </a:rPr>
                <a:t>.</a:t>
              </a:r>
              <a:endParaRPr lang="en-US" dirty="0"/>
            </a:p>
          </p:txBody>
        </p:sp>
      </p:grpSp>
      <p:grpSp>
        <p:nvGrpSpPr>
          <p:cNvPr id="43" name="그룹 1012">
            <a:extLst>
              <a:ext uri="{FF2B5EF4-FFF2-40B4-BE49-F238E27FC236}">
                <a16:creationId xmlns:a16="http://schemas.microsoft.com/office/drawing/2014/main" id="{EBFC5C25-BBCE-4002-A93A-8F41A828B70F}"/>
              </a:ext>
            </a:extLst>
          </p:cNvPr>
          <p:cNvGrpSpPr/>
          <p:nvPr/>
        </p:nvGrpSpPr>
        <p:grpSpPr>
          <a:xfrm>
            <a:off x="5334000" y="1217576"/>
            <a:ext cx="11282330" cy="12309"/>
            <a:chOff x="5336688" y="1441439"/>
            <a:chExt cx="11282330" cy="12309"/>
          </a:xfrm>
        </p:grpSpPr>
        <p:pic>
          <p:nvPicPr>
            <p:cNvPr id="44" name="Object 51">
              <a:extLst>
                <a:ext uri="{FF2B5EF4-FFF2-40B4-BE49-F238E27FC236}">
                  <a16:creationId xmlns:a16="http://schemas.microsoft.com/office/drawing/2014/main" id="{9D289D55-4FC6-44B0-A344-6C7E7A90A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336688" y="1441439"/>
              <a:ext cx="11282330" cy="12309"/>
            </a:xfrm>
            <a:prstGeom prst="rect">
              <a:avLst/>
            </a:prstGeom>
          </p:spPr>
        </p:pic>
      </p:grpSp>
      <p:sp>
        <p:nvSpPr>
          <p:cNvPr id="46" name="Object 3">
            <a:extLst>
              <a:ext uri="{FF2B5EF4-FFF2-40B4-BE49-F238E27FC236}">
                <a16:creationId xmlns:a16="http://schemas.microsoft.com/office/drawing/2014/main" id="{A6AF191E-43EE-434A-A58A-E5A3C31F91C8}"/>
              </a:ext>
            </a:extLst>
          </p:cNvPr>
          <p:cNvSpPr txBox="1"/>
          <p:nvPr/>
        </p:nvSpPr>
        <p:spPr>
          <a:xfrm>
            <a:off x="5335957" y="1505921"/>
            <a:ext cx="3363600" cy="55581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400" kern="0" spc="1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Android Project</a:t>
            </a:r>
            <a:endParaRPr lang="en-US" dirty="0"/>
          </a:p>
        </p:txBody>
      </p:sp>
      <p:grpSp>
        <p:nvGrpSpPr>
          <p:cNvPr id="47" name="그룹 1004">
            <a:extLst>
              <a:ext uri="{FF2B5EF4-FFF2-40B4-BE49-F238E27FC236}">
                <a16:creationId xmlns:a16="http://schemas.microsoft.com/office/drawing/2014/main" id="{47863E6D-C951-4927-A5C1-101CFA33D12B}"/>
              </a:ext>
            </a:extLst>
          </p:cNvPr>
          <p:cNvGrpSpPr/>
          <p:nvPr/>
        </p:nvGrpSpPr>
        <p:grpSpPr>
          <a:xfrm>
            <a:off x="8642450" y="1561558"/>
            <a:ext cx="4919048" cy="909514"/>
            <a:chOff x="8338095" y="5975181"/>
            <a:chExt cx="4919048" cy="909514"/>
          </a:xfrm>
        </p:grpSpPr>
        <p:sp>
          <p:nvSpPr>
            <p:cNvPr id="48" name="Object 21">
              <a:extLst>
                <a:ext uri="{FF2B5EF4-FFF2-40B4-BE49-F238E27FC236}">
                  <a16:creationId xmlns:a16="http://schemas.microsoft.com/office/drawing/2014/main" id="{345B504B-BCDA-494C-B4CD-4E274A61C6FA}"/>
                </a:ext>
              </a:extLst>
            </p:cNvPr>
            <p:cNvSpPr txBox="1"/>
            <p:nvPr/>
          </p:nvSpPr>
          <p:spPr>
            <a:xfrm>
              <a:off x="8338095" y="5975181"/>
              <a:ext cx="3757143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800" dirty="0">
                  <a:solidFill>
                    <a:srgbClr val="000000"/>
                  </a:solidFill>
                  <a:latin typeface="Noto Sans CJK KR Bold" pitchFamily="34" charset="0"/>
                  <a:cs typeface="Noto Sans CJK KR Bold" pitchFamily="34" charset="0"/>
                </a:rPr>
                <a:t>My SNS</a:t>
              </a:r>
              <a:endParaRPr lang="en-US" dirty="0"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2A9F9A17-05F2-418E-8DE1-93A9536C195B}"/>
                </a:ext>
              </a:extLst>
            </p:cNvPr>
            <p:cNvSpPr txBox="1"/>
            <p:nvPr/>
          </p:nvSpPr>
          <p:spPr>
            <a:xfrm>
              <a:off x="8338095" y="6458981"/>
              <a:ext cx="4919048" cy="4257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altLang="ko-KR" dirty="0"/>
                <a:t>implements Instagram, YouTube, and Melon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다리꼴 30">
            <a:extLst>
              <a:ext uri="{FF2B5EF4-FFF2-40B4-BE49-F238E27FC236}">
                <a16:creationId xmlns:a16="http://schemas.microsoft.com/office/drawing/2014/main" id="{E24117FD-9DD5-4B66-9448-C3DCC4C58D3D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5168190" cy="2590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My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SNS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18810" y="7817605"/>
            <a:ext cx="9408765" cy="2228079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The </a:t>
            </a:r>
            <a:r>
              <a:rPr lang="en-US" dirty="0" err="1"/>
              <a:t>MellowCode</a:t>
            </a:r>
            <a:r>
              <a:rPr lang="en-US" dirty="0"/>
              <a:t> site was used as a server.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implemented Join and Login functions.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You can upload photos, the ID of the person you uploaded, and the contents of the photo.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2021.03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2021.04</a:t>
            </a:r>
            <a:endParaRPr lang="en-US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4FD8463E-EA66-4130-9C6B-371A76618739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3289-C1C2-477A-9371-A48E39B3FF16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2E000B7-FE1E-49FA-B9B1-624B4ABAEAA9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08A0C22F-DBF7-4EC3-AF7F-0D16537FE167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C6376023-D904-467B-8523-3EAC855C23B5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E554A830-8B9E-435D-B23C-8391251B1F59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4C3487B3-2D78-4BF8-AEA8-60D61E7BEC6F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F2C720B8-68E4-4F7C-BCB3-2B125C2C6BBC}"/>
              </a:ext>
            </a:extLst>
          </p:cNvPr>
          <p:cNvSpPr txBox="1"/>
          <p:nvPr/>
        </p:nvSpPr>
        <p:spPr>
          <a:xfrm>
            <a:off x="2477170" y="5845876"/>
            <a:ext cx="3463525" cy="1076205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It is a project that implements Instagram, YouTube, and Melon.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6D6CD-BF24-462B-B378-C301DD48D177}"/>
              </a:ext>
            </a:extLst>
          </p:cNvPr>
          <p:cNvSpPr txBox="1"/>
          <p:nvPr/>
        </p:nvSpPr>
        <p:spPr>
          <a:xfrm>
            <a:off x="2462537" y="5487773"/>
            <a:ext cx="11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9" name="Picture 2" descr="XML File icon PNG and SVG Vector Free Download">
            <a:extLst>
              <a:ext uri="{FF2B5EF4-FFF2-40B4-BE49-F238E27FC236}">
                <a16:creationId xmlns:a16="http://schemas.microsoft.com/office/drawing/2014/main" id="{98967A34-DC51-4BB4-8B48-EBF7F059E8C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>
            <a:extLst>
              <a:ext uri="{FF2B5EF4-FFF2-40B4-BE49-F238E27FC236}">
                <a16:creationId xmlns:a16="http://schemas.microsoft.com/office/drawing/2014/main" id="{C19258C7-93F4-4AA4-8A4F-F999BF68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Kotlin - 나무위키">
            <a:extLst>
              <a:ext uri="{FF2B5EF4-FFF2-40B4-BE49-F238E27FC236}">
                <a16:creationId xmlns:a16="http://schemas.microsoft.com/office/drawing/2014/main" id="{7F103441-3C55-4A8A-A53A-76B39B77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16514" r="17557" b="18602"/>
          <a:stretch/>
        </p:blipFill>
        <p:spPr bwMode="auto">
          <a:xfrm>
            <a:off x="2088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438DA5-44B6-4179-971A-8E985FC94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2058" y="1847709"/>
            <a:ext cx="3065921" cy="56285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03AD9A-CCE4-4B15-BB6C-8F01E61B1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74821" y="1098370"/>
            <a:ext cx="3065921" cy="5628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9EF5E4-D58A-4ABF-B27C-76FF9E358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9295" y="1098371"/>
            <a:ext cx="3065921" cy="5628581"/>
          </a:xfrm>
          <a:prstGeom prst="rect">
            <a:avLst/>
          </a:prstGeom>
        </p:spPr>
      </p:pic>
      <p:sp>
        <p:nvSpPr>
          <p:cNvPr id="34" name="Object 8">
            <a:extLst>
              <a:ext uri="{FF2B5EF4-FFF2-40B4-BE49-F238E27FC236}">
                <a16:creationId xmlns:a16="http://schemas.microsoft.com/office/drawing/2014/main" id="{7FE209A1-3496-40D6-9CC0-A00AF6833A36}"/>
              </a:ext>
            </a:extLst>
          </p:cNvPr>
          <p:cNvSpPr txBox="1"/>
          <p:nvPr/>
        </p:nvSpPr>
        <p:spPr>
          <a:xfrm>
            <a:off x="11856266" y="9726097"/>
            <a:ext cx="5898334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10"/>
              </a:rPr>
              <a:t>https://github.com/ralskwo/MySNS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0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다리꼴 30">
            <a:extLst>
              <a:ext uri="{FF2B5EF4-FFF2-40B4-BE49-F238E27FC236}">
                <a16:creationId xmlns:a16="http://schemas.microsoft.com/office/drawing/2014/main" id="{E24117FD-9DD5-4B66-9448-C3DCC4C58D3D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5168190" cy="2590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My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SNS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18810" y="7817605"/>
            <a:ext cx="9697961" cy="2228079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YouTube and Melon are also available through the tabs below.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YouTube offers video playback and Melon offers music playback.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menu icon in the upper right corner allows you to perform various actions or logouts that you can perform on Instagram..</a:t>
            </a:r>
            <a:endParaRPr lang="en-US" altLang="ko-KR" dirty="0"/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2021.03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2021.04</a:t>
            </a:r>
            <a:endParaRPr lang="en-US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20" name="Object 8">
            <a:extLst>
              <a:ext uri="{FF2B5EF4-FFF2-40B4-BE49-F238E27FC236}">
                <a16:creationId xmlns:a16="http://schemas.microsoft.com/office/drawing/2014/main" id="{4FD8463E-EA66-4130-9C6B-371A76618739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3289-C1C2-477A-9371-A48E39B3FF16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2E000B7-FE1E-49FA-B9B1-624B4ABAEAA9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08A0C22F-DBF7-4EC3-AF7F-0D16537FE167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C6376023-D904-467B-8523-3EAC855C23B5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E554A830-8B9E-435D-B23C-8391251B1F59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4C3487B3-2D78-4BF8-AEA8-60D61E7BEC6F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6D6CD-BF24-462B-B378-C301DD48D177}"/>
              </a:ext>
            </a:extLst>
          </p:cNvPr>
          <p:cNvSpPr txBox="1"/>
          <p:nvPr/>
        </p:nvSpPr>
        <p:spPr>
          <a:xfrm>
            <a:off x="2462537" y="5487773"/>
            <a:ext cx="11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9" name="Picture 2" descr="XML File icon PNG and SVG Vector Free Download">
            <a:extLst>
              <a:ext uri="{FF2B5EF4-FFF2-40B4-BE49-F238E27FC236}">
                <a16:creationId xmlns:a16="http://schemas.microsoft.com/office/drawing/2014/main" id="{98967A34-DC51-4BB4-8B48-EBF7F059E8C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>
            <a:extLst>
              <a:ext uri="{FF2B5EF4-FFF2-40B4-BE49-F238E27FC236}">
                <a16:creationId xmlns:a16="http://schemas.microsoft.com/office/drawing/2014/main" id="{C19258C7-93F4-4AA4-8A4F-F999BF68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Kotlin - 나무위키">
            <a:extLst>
              <a:ext uri="{FF2B5EF4-FFF2-40B4-BE49-F238E27FC236}">
                <a16:creationId xmlns:a16="http://schemas.microsoft.com/office/drawing/2014/main" id="{7F103441-3C55-4A8A-A53A-76B39B77C8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t="16514" r="17557" b="18602"/>
          <a:stretch/>
        </p:blipFill>
        <p:spPr bwMode="auto">
          <a:xfrm>
            <a:off x="2088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7BA6E7A-F9EF-4C59-82F2-BBF2D24C7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084" y="1037711"/>
            <a:ext cx="3065920" cy="562857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2938A4-DF88-42C3-A023-016246029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0851" y="1614267"/>
            <a:ext cx="3065920" cy="562857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3E4A7BF-E0C8-492A-B1BF-877F3C512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5317" y="1645088"/>
            <a:ext cx="3065920" cy="5628578"/>
          </a:xfrm>
          <a:prstGeom prst="rect">
            <a:avLst/>
          </a:prstGeom>
        </p:spPr>
      </p:pic>
      <p:sp>
        <p:nvSpPr>
          <p:cNvPr id="40" name="Object 6">
            <a:extLst>
              <a:ext uri="{FF2B5EF4-FFF2-40B4-BE49-F238E27FC236}">
                <a16:creationId xmlns:a16="http://schemas.microsoft.com/office/drawing/2014/main" id="{0A1B7E4D-21CE-46A6-A091-74A532CCF066}"/>
              </a:ext>
            </a:extLst>
          </p:cNvPr>
          <p:cNvSpPr txBox="1"/>
          <p:nvPr/>
        </p:nvSpPr>
        <p:spPr>
          <a:xfrm>
            <a:off x="2477170" y="5845876"/>
            <a:ext cx="3463525" cy="1076205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It is a project that implements Instagram, YouTube, and Melon.</a:t>
            </a:r>
          </a:p>
        </p:txBody>
      </p:sp>
      <p:sp>
        <p:nvSpPr>
          <p:cNvPr id="34" name="Object 8">
            <a:extLst>
              <a:ext uri="{FF2B5EF4-FFF2-40B4-BE49-F238E27FC236}">
                <a16:creationId xmlns:a16="http://schemas.microsoft.com/office/drawing/2014/main" id="{D569E728-E217-4FFA-929F-91BC3F17B85D}"/>
              </a:ext>
            </a:extLst>
          </p:cNvPr>
          <p:cNvSpPr txBox="1"/>
          <p:nvPr/>
        </p:nvSpPr>
        <p:spPr>
          <a:xfrm>
            <a:off x="11856266" y="9726097"/>
            <a:ext cx="5898334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10"/>
              </a:rPr>
              <a:t>https://github.com/ralskwo/MySNS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7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다리꼴 30">
            <a:extLst>
              <a:ext uri="{FF2B5EF4-FFF2-40B4-BE49-F238E27FC236}">
                <a16:creationId xmlns:a16="http://schemas.microsoft.com/office/drawing/2014/main" id="{E24117FD-9DD5-4B66-9448-C3DCC4C58D3D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Virtual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Archive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18810" y="7817605"/>
            <a:ext cx="9408765" cy="2228079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It is moved using gaze processing, and when it arrives in front of the image and looks at the floor, the image changes a video and executed.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When you view the ceiling or move to a different image, the video that was running ends.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It was implemented as a virtual reality application using Google VR's cardboard.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2019.10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2019.12</a:t>
            </a:r>
            <a:endParaRPr lang="en-US" sz="1800" dirty="0">
              <a:solidFill>
                <a:srgbClr val="000000"/>
              </a:solidFill>
              <a:latin typeface="Noto Sans CJK KR Black" pitchFamily="34" charset="0"/>
              <a:cs typeface="Noto Sans CJK KR Black" pitchFamily="34" charset="0"/>
            </a:endParaRPr>
          </a:p>
          <a:p>
            <a:pPr algn="just"/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Unity - YouTube">
            <a:extLst>
              <a:ext uri="{FF2B5EF4-FFF2-40B4-BE49-F238E27FC236}">
                <a16:creationId xmlns:a16="http://schemas.microsoft.com/office/drawing/2014/main" id="{76AC8F84-86CD-4522-9F95-A04434E8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ardboard 1.9 검색어: Android - 다운로드">
            <a:extLst>
              <a:ext uri="{FF2B5EF4-FFF2-40B4-BE49-F238E27FC236}">
                <a16:creationId xmlns:a16="http://schemas.microsoft.com/office/drawing/2014/main" id="{5F288ADE-B959-4B4E-AE1E-C6402A8C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0" y="3852000"/>
            <a:ext cx="805102" cy="805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E5C2E-3AEE-4B29-960C-59566D181C33}"/>
              </a:ext>
            </a:extLst>
          </p:cNvPr>
          <p:cNvSpPr txBox="1"/>
          <p:nvPr/>
        </p:nvSpPr>
        <p:spPr>
          <a:xfrm>
            <a:off x="6818810" y="1098371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Demonstration video</a:t>
            </a:r>
            <a:endParaRPr lang="ko-KR" altLang="en-US" dirty="0"/>
          </a:p>
        </p:txBody>
      </p:sp>
      <p:pic>
        <p:nvPicPr>
          <p:cNvPr id="19" name="Picture 4" descr="C# Resource의 Embedded File에 접근방법 – DAZZII">
            <a:extLst>
              <a:ext uri="{FF2B5EF4-FFF2-40B4-BE49-F238E27FC236}">
                <a16:creationId xmlns:a16="http://schemas.microsoft.com/office/drawing/2014/main" id="{7333C56D-0A5D-43C3-A31B-E9966DEFAB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12247" r="13754" b="13046"/>
          <a:stretch/>
        </p:blipFill>
        <p:spPr bwMode="auto">
          <a:xfrm>
            <a:off x="2088000" y="3852000"/>
            <a:ext cx="805103" cy="80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bject 8">
            <a:extLst>
              <a:ext uri="{FF2B5EF4-FFF2-40B4-BE49-F238E27FC236}">
                <a16:creationId xmlns:a16="http://schemas.microsoft.com/office/drawing/2014/main" id="{4FD8463E-EA66-4130-9C6B-371A76618739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33289-C1C2-477A-9371-A48E39B3FF16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2E000B7-FE1E-49FA-B9B1-624B4ABAEAA9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08A0C22F-DBF7-4EC3-AF7F-0D16537FE167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C6376023-D904-467B-8523-3EAC855C23B5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E554A830-8B9E-435D-B23C-8391251B1F59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4C3487B3-2D78-4BF8-AEA8-60D61E7BEC6F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F2C720B8-68E4-4F7C-BCB3-2B125C2C6BBC}"/>
              </a:ext>
            </a:extLst>
          </p:cNvPr>
          <p:cNvSpPr txBox="1"/>
          <p:nvPr/>
        </p:nvSpPr>
        <p:spPr>
          <a:xfrm>
            <a:off x="2477170" y="5845876"/>
            <a:ext cx="3807163" cy="1767701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Many movie song scenes are arranged in pictures. When you stand in front of a picture, the picture is converted to video and played.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6D6CD-BF24-462B-B378-C301DD48D177}"/>
              </a:ext>
            </a:extLst>
          </p:cNvPr>
          <p:cNvSpPr txBox="1"/>
          <p:nvPr/>
        </p:nvSpPr>
        <p:spPr>
          <a:xfrm>
            <a:off x="2462537" y="5487773"/>
            <a:ext cx="11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10" name="Vitual Archive Video(small)">
            <a:hlinkClick r:id="" action="ppaction://media"/>
            <a:extLst>
              <a:ext uri="{FF2B5EF4-FFF2-40B4-BE49-F238E27FC236}">
                <a16:creationId xmlns:a16="http://schemas.microsoft.com/office/drawing/2014/main" id="{B1E63EC0-95EC-48BB-862F-DCAEEAC49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18811" y="1467703"/>
            <a:ext cx="10173790" cy="57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5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다리꼴 41">
            <a:extLst>
              <a:ext uri="{FF2B5EF4-FFF2-40B4-BE49-F238E27FC236}">
                <a16:creationId xmlns:a16="http://schemas.microsoft.com/office/drawing/2014/main" id="{9A4C65E8-4C28-4A6C-86E0-BE7272ED58F5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Maze of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Death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626230" y="7658100"/>
            <a:ext cx="7437716" cy="1851298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PC/Mac platform-based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Use the keyboard to move and use the mouse to change direction.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If you run into a trap, you lose your HP.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Items placed throughout the map can improve scores or restore HP.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2021.03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2021.04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1026" name="Picture 2" descr="Unity - YouTube">
            <a:extLst>
              <a:ext uri="{FF2B5EF4-FFF2-40B4-BE49-F238E27FC236}">
                <a16:creationId xmlns:a16="http://schemas.microsoft.com/office/drawing/2014/main" id="{76AC8F84-86CD-4522-9F95-A04434E88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# Resource의 Embedded File에 접근방법 – DAZZII">
            <a:extLst>
              <a:ext uri="{FF2B5EF4-FFF2-40B4-BE49-F238E27FC236}">
                <a16:creationId xmlns:a16="http://schemas.microsoft.com/office/drawing/2014/main" id="{096B8AC0-8C3B-49E6-BD2E-BC031D6D7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12247" r="13754" b="13046"/>
          <a:stretch/>
        </p:blipFill>
        <p:spPr bwMode="auto">
          <a:xfrm>
            <a:off x="2088000" y="3852000"/>
            <a:ext cx="805103" cy="805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8">
            <a:extLst>
              <a:ext uri="{FF2B5EF4-FFF2-40B4-BE49-F238E27FC236}">
                <a16:creationId xmlns:a16="http://schemas.microsoft.com/office/drawing/2014/main" id="{A4048CF8-2FE7-40E8-A226-19C857C9AE9C}"/>
              </a:ext>
            </a:extLst>
          </p:cNvPr>
          <p:cNvSpPr txBox="1"/>
          <p:nvPr/>
        </p:nvSpPr>
        <p:spPr>
          <a:xfrm>
            <a:off x="11856266" y="9726097"/>
            <a:ext cx="6154630" cy="411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6"/>
              </a:rPr>
              <a:t>https://github.com/ralskwo/MyGames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890E044-2B8F-4F8F-A1CA-C9D788AD911B}"/>
              </a:ext>
            </a:extLst>
          </p:cNvPr>
          <p:cNvGrpSpPr/>
          <p:nvPr/>
        </p:nvGrpSpPr>
        <p:grpSpPr>
          <a:xfrm>
            <a:off x="6626230" y="790706"/>
            <a:ext cx="10261423" cy="6691985"/>
            <a:chOff x="7129014" y="1571204"/>
            <a:chExt cx="10261423" cy="669198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4F0E879-01EB-4B22-9920-76BCF5D9E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1785" y="2012987"/>
              <a:ext cx="5029201" cy="282892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0C95063-1545-4282-B9C1-4B863718E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76398" y="2012987"/>
              <a:ext cx="5029201" cy="282892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A8CC88C-5845-4074-89CD-A8FB8AFCE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1181" y="5434263"/>
              <a:ext cx="5029201" cy="282892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4308FAE-295B-45C0-881A-412DADBF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66892" y="5437445"/>
              <a:ext cx="5023545" cy="282574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B4FEA4-64AA-40D2-B5B7-666FA622B90A}"/>
                </a:ext>
              </a:extLst>
            </p:cNvPr>
            <p:cNvSpPr txBox="1"/>
            <p:nvPr/>
          </p:nvSpPr>
          <p:spPr>
            <a:xfrm>
              <a:off x="12255616" y="157120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InGame</a:t>
              </a:r>
              <a:r>
                <a:rPr lang="en-US" altLang="ko-KR" dirty="0"/>
                <a:t> Scene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C44C14-2477-48E8-B2B5-5BE4C9D37EE2}"/>
                </a:ext>
              </a:extLst>
            </p:cNvPr>
            <p:cNvSpPr txBox="1"/>
            <p:nvPr/>
          </p:nvSpPr>
          <p:spPr>
            <a:xfrm>
              <a:off x="7129014" y="1571204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Start Scene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3B93BF-EAA4-485F-93F1-C81069A4D83E}"/>
                </a:ext>
              </a:extLst>
            </p:cNvPr>
            <p:cNvSpPr txBox="1"/>
            <p:nvPr/>
          </p:nvSpPr>
          <p:spPr>
            <a:xfrm>
              <a:off x="7151181" y="5027808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Dead Scene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4B95A1-FFF8-4C69-9783-24D042405853}"/>
                </a:ext>
              </a:extLst>
            </p:cNvPr>
            <p:cNvSpPr txBox="1"/>
            <p:nvPr/>
          </p:nvSpPr>
          <p:spPr>
            <a:xfrm>
              <a:off x="12366892" y="5035480"/>
              <a:ext cx="236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Clear Scene</a:t>
              </a:r>
              <a:endParaRPr lang="ko-KR" altLang="en-US" dirty="0"/>
            </a:p>
          </p:txBody>
        </p:sp>
      </p:grpSp>
      <p:sp>
        <p:nvSpPr>
          <p:cNvPr id="26" name="Object 8">
            <a:extLst>
              <a:ext uri="{FF2B5EF4-FFF2-40B4-BE49-F238E27FC236}">
                <a16:creationId xmlns:a16="http://schemas.microsoft.com/office/drawing/2014/main" id="{6163DACD-452F-4D0F-B223-41A4358DD584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BB384D-2B3A-4E18-8A03-419949C24468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93571142-2065-4726-B46B-D52FA29A58BC}"/>
              </a:ext>
            </a:extLst>
          </p:cNvPr>
          <p:cNvSpPr txBox="1"/>
          <p:nvPr/>
        </p:nvSpPr>
        <p:spPr>
          <a:xfrm>
            <a:off x="2477170" y="5845877"/>
            <a:ext cx="3771230" cy="1339632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This is a maze escape game made using Unity. It is characterized by various traps and items arranged.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4DB7B9-4355-42B4-9822-1300C77FF5D8}"/>
              </a:ext>
            </a:extLst>
          </p:cNvPr>
          <p:cNvSpPr txBox="1"/>
          <p:nvPr/>
        </p:nvSpPr>
        <p:spPr>
          <a:xfrm>
            <a:off x="2462536" y="5487773"/>
            <a:ext cx="31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sp>
        <p:nvSpPr>
          <p:cNvPr id="37" name="평행 사변형 36">
            <a:extLst>
              <a:ext uri="{FF2B5EF4-FFF2-40B4-BE49-F238E27FC236}">
                <a16:creationId xmlns:a16="http://schemas.microsoft.com/office/drawing/2014/main" id="{A8C0CE96-A7F7-41BD-927A-E910F9DFD60C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평행 사변형 37">
            <a:extLst>
              <a:ext uri="{FF2B5EF4-FFF2-40B4-BE49-F238E27FC236}">
                <a16:creationId xmlns:a16="http://schemas.microsoft.com/office/drawing/2014/main" id="{354C2D27-E5C1-4C9E-BCBD-02BC8A2FEB6B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평행 사변형 38">
            <a:extLst>
              <a:ext uri="{FF2B5EF4-FFF2-40B4-BE49-F238E27FC236}">
                <a16:creationId xmlns:a16="http://schemas.microsoft.com/office/drawing/2014/main" id="{B99320D3-5AB9-4F27-B7D7-1E47C948821F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5D6C073B-9E80-45A4-A122-F46DF0C9A15C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53AEB5B4-58B8-46BF-9BA2-98D344EC36D0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23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다리꼴 28">
            <a:extLst>
              <a:ext uri="{FF2B5EF4-FFF2-40B4-BE49-F238E27FC236}">
                <a16:creationId xmlns:a16="http://schemas.microsoft.com/office/drawing/2014/main" id="{571204A2-E4FA-4B5C-9F51-412CC568149E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Fire Alarm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System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11882" y="7338117"/>
            <a:ext cx="10714117" cy="214878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This is a project using raspberry pie. Implemented using C in a Linux environment.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 When the fire detection sensor detects a fire, the hazard warning lamps flash and sound an audible warning.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Also, the fire news is sent to the user via Google Mail.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When detecting a fire, the purpose is to attach a camera, take a picture, store it for a certain period of time, and pinpoint the cause of the fire.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2018.10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2018.12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</a:p>
          <a:p>
            <a:pPr algn="just"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Suhyun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Im</a:t>
            </a:r>
            <a:endParaRPr lang="en-US" dirty="0">
              <a:solidFill>
                <a:srgbClr val="000000"/>
              </a:solidFill>
              <a:latin typeface="Noto Sans CJK KR Black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42469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pic>
        <p:nvPicPr>
          <p:cNvPr id="26" name="KakaoTalk_Video_20181213_1346_27_917">
            <a:hlinkClick r:id="" action="ppaction://media"/>
            <a:extLst>
              <a:ext uri="{FF2B5EF4-FFF2-40B4-BE49-F238E27FC236}">
                <a16:creationId xmlns:a16="http://schemas.microsoft.com/office/drawing/2014/main" id="{190F271F-7968-4630-9D2B-CD80675F59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18810" y="1639403"/>
            <a:ext cx="9850121" cy="5527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6A71E5-EA79-4ED2-8DEA-FFB80657CEA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C 프로그래밍 아이콘 - 무료 다운로드, PNG 및 벡터">
            <a:extLst>
              <a:ext uri="{FF2B5EF4-FFF2-40B4-BE49-F238E27FC236}">
                <a16:creationId xmlns:a16="http://schemas.microsoft.com/office/drawing/2014/main" id="{C3F8DA6A-4B4D-48C0-9F58-D4A40D92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ie Clipart Raspberry Pi Intro To Pi Raspberry Slice - Raspberry Pi 4 Icon  - Png Download (#5338998) - PinClipart">
            <a:extLst>
              <a:ext uri="{FF2B5EF4-FFF2-40B4-BE49-F238E27FC236}">
                <a16:creationId xmlns:a16="http://schemas.microsoft.com/office/drawing/2014/main" id="{D222C6E0-9E7D-47C8-A1A8-4AFE49DDE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9" t="534" r="19341" b="-534"/>
          <a:stretch/>
        </p:blipFill>
        <p:spPr bwMode="auto">
          <a:xfrm>
            <a:off x="3240000" y="3852000"/>
            <a:ext cx="810001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F646F1-210E-48D7-AEC7-86827F2FBEDD}"/>
              </a:ext>
            </a:extLst>
          </p:cNvPr>
          <p:cNvSpPr txBox="1"/>
          <p:nvPr/>
        </p:nvSpPr>
        <p:spPr>
          <a:xfrm>
            <a:off x="6818810" y="1098371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Demonstration video</a:t>
            </a:r>
            <a:endParaRPr lang="ko-KR" altLang="en-US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ED91CB58-6E28-4C90-A667-BC405C960261}"/>
              </a:ext>
            </a:extLst>
          </p:cNvPr>
          <p:cNvSpPr txBox="1"/>
          <p:nvPr/>
        </p:nvSpPr>
        <p:spPr>
          <a:xfrm>
            <a:off x="11021304" y="9791700"/>
            <a:ext cx="7266696" cy="29420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10"/>
              </a:rPr>
              <a:t>https://github.com/ralskwo/FireAlarmSystem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C2585A6C-B188-4B1F-BFE6-C885F061E800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B85401-ACC6-441D-8A28-0AC4937D413F}"/>
              </a:ext>
            </a:extLst>
          </p:cNvPr>
          <p:cNvSpPr txBox="1"/>
          <p:nvPr/>
        </p:nvSpPr>
        <p:spPr>
          <a:xfrm>
            <a:off x="951268" y="8398501"/>
            <a:ext cx="2934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Scripting 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Assembled a raspberry pie circuit.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7C64527-1885-4A5E-B44F-DF59ADCA7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0154" y="5407617"/>
            <a:ext cx="3479917" cy="2495165"/>
          </a:xfrm>
          <a:prstGeom prst="rect">
            <a:avLst/>
          </a:prstGeom>
        </p:spPr>
      </p:pic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1A8286D4-FBA6-4A7F-B536-A66D2D662BCF}"/>
              </a:ext>
            </a:extLst>
          </p:cNvPr>
          <p:cNvSpPr/>
          <p:nvPr/>
        </p:nvSpPr>
        <p:spPr>
          <a:xfrm>
            <a:off x="938602" y="9352599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65AD38D3-9471-479B-81F7-24D34F1DEFD8}"/>
              </a:ext>
            </a:extLst>
          </p:cNvPr>
          <p:cNvSpPr/>
          <p:nvPr/>
        </p:nvSpPr>
        <p:spPr>
          <a:xfrm>
            <a:off x="1190643" y="9352599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C8EAE32C-8D03-4294-A13A-0A1B1F46D7EF}"/>
              </a:ext>
            </a:extLst>
          </p:cNvPr>
          <p:cNvSpPr/>
          <p:nvPr/>
        </p:nvSpPr>
        <p:spPr>
          <a:xfrm>
            <a:off x="1442684" y="9352599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FCE33D6A-CEB9-4216-9491-71CDFE898FD2}"/>
              </a:ext>
            </a:extLst>
          </p:cNvPr>
          <p:cNvSpPr/>
          <p:nvPr/>
        </p:nvSpPr>
        <p:spPr>
          <a:xfrm>
            <a:off x="1693746" y="9352599"/>
            <a:ext cx="360000" cy="270000"/>
          </a:xfrm>
          <a:prstGeom prst="parallelogram">
            <a:avLst>
              <a:gd name="adj" fmla="val 49255"/>
            </a:avLst>
          </a:prstGeom>
          <a:solidFill>
            <a:schemeClr val="bg1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934004CF-C731-44DC-AF56-8C3CB6E640D6}"/>
              </a:ext>
            </a:extLst>
          </p:cNvPr>
          <p:cNvSpPr/>
          <p:nvPr/>
        </p:nvSpPr>
        <p:spPr>
          <a:xfrm>
            <a:off x="1946602" y="9352599"/>
            <a:ext cx="360000" cy="270000"/>
          </a:xfrm>
          <a:prstGeom prst="parallelogram">
            <a:avLst>
              <a:gd name="adj" fmla="val 49255"/>
            </a:avLst>
          </a:prstGeom>
          <a:solidFill>
            <a:schemeClr val="bg1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96C32-9443-4DF4-9591-78CE3908315F}"/>
              </a:ext>
            </a:extLst>
          </p:cNvPr>
          <p:cNvSpPr txBox="1"/>
          <p:nvPr/>
        </p:nvSpPr>
        <p:spPr>
          <a:xfrm>
            <a:off x="2810154" y="5055529"/>
            <a:ext cx="244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Picture of Circuit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76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8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사다리꼴 37">
            <a:extLst>
              <a:ext uri="{FF2B5EF4-FFF2-40B4-BE49-F238E27FC236}">
                <a16:creationId xmlns:a16="http://schemas.microsoft.com/office/drawing/2014/main" id="{31B5BD74-18FB-42A3-A5D3-513A8F09A0D7}"/>
              </a:ext>
            </a:extLst>
          </p:cNvPr>
          <p:cNvSpPr>
            <a:spLocks/>
          </p:cNvSpPr>
          <p:nvPr/>
        </p:nvSpPr>
        <p:spPr>
          <a:xfrm rot="2693789">
            <a:off x="15027002" y="909005"/>
            <a:ext cx="4082678" cy="616274"/>
          </a:xfrm>
          <a:prstGeom prst="trapezoid">
            <a:avLst>
              <a:gd name="adj" fmla="val 97997"/>
            </a:avLst>
          </a:prstGeom>
          <a:solidFill>
            <a:srgbClr val="AAC3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27810" y="1098371"/>
            <a:ext cx="10949238" cy="37923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Blue</a:t>
            </a:r>
          </a:p>
          <a:p>
            <a:pPr algn="just"/>
            <a:r>
              <a:rPr lang="en-US" sz="8200" kern="0" spc="-300" dirty="0">
                <a:solidFill>
                  <a:srgbClr val="000000"/>
                </a:solidFill>
                <a:latin typeface="Noto Sans CJK KR Black" pitchFamily="34" charset="0"/>
              </a:rPr>
              <a:t>Marvel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38603" y="5045273"/>
            <a:ext cx="4006132" cy="10255"/>
            <a:chOff x="938603" y="5045273"/>
            <a:chExt cx="4006132" cy="1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38603" y="5045273"/>
              <a:ext cx="4006132" cy="102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48399" y="7501137"/>
            <a:ext cx="10714117" cy="2148784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Term Project,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For two-player game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Various Background Sound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You can buy land or buildings with the money you have.</a:t>
            </a:r>
            <a:endParaRPr lang="en-US" altLang="ko-KR" dirty="0">
              <a:solidFill>
                <a:srgbClr val="000000"/>
              </a:solidFill>
              <a:latin typeface="Noto Sans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If you run out of money, you can sell land or buildings or go bankrupt.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There are service compartments such as uninhabited island, golden keys, and airplanes.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27813" y="5302420"/>
            <a:ext cx="1739188" cy="6415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2018.10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  <a:cs typeface="Noto Sans CJK KR Black" pitchFamily="34" charset="0"/>
              </a:rPr>
              <a:t>~ 2018.12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15148" y="6438900"/>
            <a:ext cx="1739187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Mingyu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Kim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68603" y="615896"/>
            <a:ext cx="424699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033028" y="2567512"/>
            <a:ext cx="327736" cy="854062"/>
            <a:chOff x="4059346" y="2715397"/>
            <a:chExt cx="327736" cy="8540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59346" y="2715397"/>
              <a:ext cx="327735" cy="327735"/>
              <a:chOff x="4059346" y="2715397"/>
              <a:chExt cx="327735" cy="32773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6" y="2715397"/>
                <a:ext cx="327735" cy="32773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59347" y="3241723"/>
              <a:ext cx="327735" cy="327735"/>
              <a:chOff x="4059347" y="3241723"/>
              <a:chExt cx="327735" cy="32773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59347" y="3241723"/>
                <a:ext cx="327735" cy="327735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F646F1-210E-48D7-AEC7-86827F2FBEDD}"/>
              </a:ext>
            </a:extLst>
          </p:cNvPr>
          <p:cNvSpPr txBox="1"/>
          <p:nvPr/>
        </p:nvSpPr>
        <p:spPr>
          <a:xfrm>
            <a:off x="8996391" y="328849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Start Scene</a:t>
            </a:r>
            <a:endParaRPr lang="ko-KR" altLang="en-US" dirty="0"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ED91CB58-6E28-4C90-A667-BC405C960261}"/>
              </a:ext>
            </a:extLst>
          </p:cNvPr>
          <p:cNvSpPr txBox="1"/>
          <p:nvPr/>
        </p:nvSpPr>
        <p:spPr>
          <a:xfrm>
            <a:off x="9677400" y="9791700"/>
            <a:ext cx="8442941" cy="3048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 err="1">
                <a:solidFill>
                  <a:srgbClr val="000000"/>
                </a:solidFill>
                <a:latin typeface="Noto Sans CJK KR Black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URL : 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  <a:hlinkClick r:id="rId4"/>
              </a:rPr>
              <a:t>https://github.com/ralskwo/BlueMarvelGame/tree/master</a:t>
            </a:r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 </a:t>
            </a:r>
            <a:endParaRPr lang="en-US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6D2CB294-E993-45E1-BFA4-B793E4D56C82}"/>
              </a:ext>
            </a:extLst>
          </p:cNvPr>
          <p:cNvSpPr txBox="1"/>
          <p:nvPr/>
        </p:nvSpPr>
        <p:spPr>
          <a:xfrm>
            <a:off x="923757" y="7987084"/>
            <a:ext cx="2265055" cy="38064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dirty="0">
                <a:solidFill>
                  <a:srgbClr val="000000"/>
                </a:solidFill>
                <a:latin typeface="Noto Sans CJK KR Black" pitchFamily="34" charset="0"/>
              </a:rPr>
              <a:t>My Contribution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EEC686-68FA-477E-AF5C-A3E415729F34}"/>
              </a:ext>
            </a:extLst>
          </p:cNvPr>
          <p:cNvSpPr txBox="1"/>
          <p:nvPr/>
        </p:nvSpPr>
        <p:spPr>
          <a:xfrm>
            <a:off x="951268" y="8398501"/>
            <a:ext cx="209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Personal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Part</a:t>
            </a:r>
            <a:endParaRPr lang="ko-KR" altLang="en-US" dirty="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A2C94FA7-EFD2-4BAA-8C1C-EF840BC26F0D}"/>
              </a:ext>
            </a:extLst>
          </p:cNvPr>
          <p:cNvSpPr/>
          <p:nvPr/>
        </p:nvSpPr>
        <p:spPr>
          <a:xfrm>
            <a:off x="954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A0B441A8-16BE-4824-BE12-B185A5175DEF}"/>
              </a:ext>
            </a:extLst>
          </p:cNvPr>
          <p:cNvSpPr/>
          <p:nvPr/>
        </p:nvSpPr>
        <p:spPr>
          <a:xfrm>
            <a:off x="1206080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12C42C73-F00F-45F2-B953-9FB43D74BFBF}"/>
              </a:ext>
            </a:extLst>
          </p:cNvPr>
          <p:cNvSpPr/>
          <p:nvPr/>
        </p:nvSpPr>
        <p:spPr>
          <a:xfrm>
            <a:off x="1458121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B966EA89-DF68-4477-A6E6-1F97C3DA96D9}"/>
              </a:ext>
            </a:extLst>
          </p:cNvPr>
          <p:cNvSpPr/>
          <p:nvPr/>
        </p:nvSpPr>
        <p:spPr>
          <a:xfrm>
            <a:off x="1709183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1980E079-36CA-4D10-B9D6-1B373943A2DD}"/>
              </a:ext>
            </a:extLst>
          </p:cNvPr>
          <p:cNvSpPr/>
          <p:nvPr/>
        </p:nvSpPr>
        <p:spPr>
          <a:xfrm>
            <a:off x="1962039" y="9075600"/>
            <a:ext cx="360000" cy="270000"/>
          </a:xfrm>
          <a:prstGeom prst="parallelogram">
            <a:avLst>
              <a:gd name="adj" fmla="val 49255"/>
            </a:avLst>
          </a:prstGeom>
          <a:solidFill>
            <a:srgbClr val="FF0000"/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C815C-F9C6-449A-8F93-B3638BC00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5486" y="791833"/>
            <a:ext cx="5029143" cy="30442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FDCF95-476D-4A0F-B4CF-CCE4BE33D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0914" y="4379328"/>
            <a:ext cx="5029144" cy="304422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146AABD-0DD7-404B-ACC6-B8CA8FF9D438}"/>
              </a:ext>
            </a:extLst>
          </p:cNvPr>
          <p:cNvSpPr txBox="1"/>
          <p:nvPr/>
        </p:nvSpPr>
        <p:spPr>
          <a:xfrm>
            <a:off x="6510914" y="3933797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InGame</a:t>
            </a:r>
            <a:r>
              <a:rPr lang="en-US" altLang="ko-KR" dirty="0"/>
              <a:t> Scene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FD13B04-F8CE-494B-B305-8307B8B15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2156" y="4334992"/>
            <a:ext cx="5029143" cy="304422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9A606D4-E2BA-4292-97C7-F31B81CDBD3B}"/>
              </a:ext>
            </a:extLst>
          </p:cNvPr>
          <p:cNvSpPr txBox="1"/>
          <p:nvPr/>
        </p:nvSpPr>
        <p:spPr>
          <a:xfrm>
            <a:off x="11662467" y="3987678"/>
            <a:ext cx="302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Ending Scene</a:t>
            </a:r>
            <a:endParaRPr lang="ko-KR" altLang="en-US" dirty="0"/>
          </a:p>
        </p:txBody>
      </p:sp>
      <p:sp>
        <p:nvSpPr>
          <p:cNvPr id="45" name="Object 6">
            <a:extLst>
              <a:ext uri="{FF2B5EF4-FFF2-40B4-BE49-F238E27FC236}">
                <a16:creationId xmlns:a16="http://schemas.microsoft.com/office/drawing/2014/main" id="{B439F668-4685-4BDC-B6D2-71C50AD25A78}"/>
              </a:ext>
            </a:extLst>
          </p:cNvPr>
          <p:cNvSpPr txBox="1"/>
          <p:nvPr/>
        </p:nvSpPr>
        <p:spPr>
          <a:xfrm>
            <a:off x="2477171" y="5845876"/>
            <a:ext cx="3390230" cy="973673"/>
          </a:xfrm>
          <a:prstGeom prst="rect">
            <a:avLst/>
          </a:prstGeom>
          <a:noFill/>
        </p:spPr>
        <p:txBody>
          <a:bodyPr wrap="square" rtlCol="0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It is a work that implements the Blue Marble game with C.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72E672-F15E-4EBC-B5AB-A2562D6428F4}"/>
              </a:ext>
            </a:extLst>
          </p:cNvPr>
          <p:cNvSpPr txBox="1"/>
          <p:nvPr/>
        </p:nvSpPr>
        <p:spPr>
          <a:xfrm>
            <a:off x="2462536" y="5487773"/>
            <a:ext cx="317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Summary</a:t>
            </a:r>
            <a:endParaRPr lang="ko-KR" altLang="en-US" b="1" dirty="0"/>
          </a:p>
        </p:txBody>
      </p:sp>
      <p:pic>
        <p:nvPicPr>
          <p:cNvPr id="55" name="Picture 2" descr="C 프로그래밍 아이콘 - 무료 다운로드, PNG 및 벡터">
            <a:extLst>
              <a:ext uri="{FF2B5EF4-FFF2-40B4-BE49-F238E27FC236}">
                <a16:creationId xmlns:a16="http://schemas.microsoft.com/office/drawing/2014/main" id="{E0C9FE2B-0F4E-4C3E-B8F1-A4A6B9549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00" y="3852000"/>
            <a:ext cx="810000" cy="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11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1084</Words>
  <Application>Microsoft Office PowerPoint</Application>
  <PresentationFormat>사용자 지정</PresentationFormat>
  <Paragraphs>211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Apple SD Gothic Neo</vt:lpstr>
      <vt:lpstr>Noto Sans</vt:lpstr>
      <vt:lpstr>Noto Sans CJK KR Black</vt:lpstr>
      <vt:lpstr>Noto Sans CJK KR Bold</vt:lpstr>
      <vt:lpstr>Noto Sans CJK KR Regular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ralskwo@gmail.com</cp:lastModifiedBy>
  <cp:revision>86</cp:revision>
  <dcterms:created xsi:type="dcterms:W3CDTF">2021-04-10T12:08:59Z</dcterms:created>
  <dcterms:modified xsi:type="dcterms:W3CDTF">2021-04-18T00:35:02Z</dcterms:modified>
</cp:coreProperties>
</file>